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8"/>
  </p:notesMasterIdLst>
  <p:sldIdLst>
    <p:sldId id="419" r:id="rId2"/>
    <p:sldId id="420" r:id="rId3"/>
    <p:sldId id="421" r:id="rId4"/>
    <p:sldId id="422" r:id="rId5"/>
    <p:sldId id="423" r:id="rId6"/>
    <p:sldId id="424" r:id="rId7"/>
    <p:sldId id="425" r:id="rId8"/>
    <p:sldId id="426" r:id="rId9"/>
    <p:sldId id="427" r:id="rId10"/>
    <p:sldId id="428" r:id="rId11"/>
    <p:sldId id="429" r:id="rId12"/>
    <p:sldId id="430" r:id="rId13"/>
    <p:sldId id="431" r:id="rId14"/>
    <p:sldId id="432" r:id="rId15"/>
    <p:sldId id="433" r:id="rId16"/>
    <p:sldId id="435" r:id="rId17"/>
    <p:sldId id="436" r:id="rId18"/>
    <p:sldId id="437" r:id="rId19"/>
    <p:sldId id="438" r:id="rId20"/>
    <p:sldId id="441" r:id="rId21"/>
    <p:sldId id="439" r:id="rId22"/>
    <p:sldId id="440" r:id="rId23"/>
    <p:sldId id="458" r:id="rId24"/>
    <p:sldId id="459" r:id="rId25"/>
    <p:sldId id="460" r:id="rId26"/>
    <p:sldId id="461" r:id="rId27"/>
    <p:sldId id="462" r:id="rId28"/>
    <p:sldId id="463" r:id="rId29"/>
    <p:sldId id="464" r:id="rId30"/>
    <p:sldId id="465" r:id="rId31"/>
    <p:sldId id="466" r:id="rId32"/>
    <p:sldId id="442" r:id="rId33"/>
    <p:sldId id="443" r:id="rId34"/>
    <p:sldId id="444" r:id="rId35"/>
    <p:sldId id="446" r:id="rId36"/>
    <p:sldId id="447" r:id="rId37"/>
    <p:sldId id="448" r:id="rId38"/>
    <p:sldId id="449" r:id="rId39"/>
    <p:sldId id="467" r:id="rId40"/>
    <p:sldId id="468" r:id="rId41"/>
    <p:sldId id="469" r:id="rId42"/>
    <p:sldId id="470" r:id="rId43"/>
    <p:sldId id="471" r:id="rId44"/>
    <p:sldId id="472" r:id="rId45"/>
    <p:sldId id="473" r:id="rId46"/>
    <p:sldId id="474" r:id="rId47"/>
    <p:sldId id="475" r:id="rId48"/>
    <p:sldId id="476" r:id="rId49"/>
    <p:sldId id="477" r:id="rId50"/>
    <p:sldId id="478" r:id="rId51"/>
    <p:sldId id="479" r:id="rId52"/>
    <p:sldId id="480" r:id="rId53"/>
    <p:sldId id="481" r:id="rId54"/>
    <p:sldId id="482" r:id="rId55"/>
    <p:sldId id="483" r:id="rId56"/>
    <p:sldId id="484" r:id="rId57"/>
    <p:sldId id="485" r:id="rId58"/>
    <p:sldId id="486" r:id="rId59"/>
    <p:sldId id="487" r:id="rId60"/>
    <p:sldId id="488" r:id="rId61"/>
    <p:sldId id="489" r:id="rId62"/>
    <p:sldId id="490" r:id="rId63"/>
    <p:sldId id="491" r:id="rId64"/>
    <p:sldId id="492" r:id="rId65"/>
    <p:sldId id="493" r:id="rId66"/>
    <p:sldId id="494" r:id="rId67"/>
    <p:sldId id="495" r:id="rId68"/>
    <p:sldId id="496" r:id="rId69"/>
    <p:sldId id="497" r:id="rId70"/>
    <p:sldId id="498" r:id="rId71"/>
    <p:sldId id="499" r:id="rId72"/>
    <p:sldId id="500" r:id="rId73"/>
    <p:sldId id="501" r:id="rId74"/>
    <p:sldId id="502" r:id="rId75"/>
    <p:sldId id="503" r:id="rId76"/>
    <p:sldId id="504" r:id="rId77"/>
    <p:sldId id="505" r:id="rId78"/>
    <p:sldId id="506" r:id="rId79"/>
    <p:sldId id="450" r:id="rId80"/>
    <p:sldId id="451" r:id="rId81"/>
    <p:sldId id="452" r:id="rId82"/>
    <p:sldId id="453" r:id="rId83"/>
    <p:sldId id="454" r:id="rId84"/>
    <p:sldId id="455" r:id="rId85"/>
    <p:sldId id="456" r:id="rId86"/>
    <p:sldId id="507" r:id="rId87"/>
    <p:sldId id="508" r:id="rId88"/>
    <p:sldId id="509" r:id="rId89"/>
    <p:sldId id="510" r:id="rId90"/>
    <p:sldId id="511" r:id="rId91"/>
    <p:sldId id="512" r:id="rId92"/>
    <p:sldId id="513" r:id="rId93"/>
    <p:sldId id="514" r:id="rId94"/>
    <p:sldId id="515" r:id="rId95"/>
    <p:sldId id="516" r:id="rId96"/>
    <p:sldId id="517" r:id="rId97"/>
    <p:sldId id="518" r:id="rId98"/>
    <p:sldId id="519" r:id="rId99"/>
    <p:sldId id="520" r:id="rId100"/>
    <p:sldId id="521" r:id="rId101"/>
    <p:sldId id="522" r:id="rId102"/>
    <p:sldId id="523" r:id="rId103"/>
    <p:sldId id="457" r:id="rId104"/>
    <p:sldId id="416" r:id="rId105"/>
    <p:sldId id="524" r:id="rId106"/>
    <p:sldId id="525" r:id="rId107"/>
  </p:sldIdLst>
  <p:sldSz cx="12192000" cy="6858000"/>
  <p:notesSz cx="6858000" cy="9144000"/>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C8AB9"/>
    <a:srgbClr val="3947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745"/>
    <p:restoredTop sz="59918"/>
  </p:normalViewPr>
  <p:slideViewPr>
    <p:cSldViewPr snapToGrid="0" snapToObjects="1">
      <p:cViewPr>
        <p:scale>
          <a:sx n="56" d="100"/>
          <a:sy n="56" d="100"/>
        </p:scale>
        <p:origin x="1608" y="2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presProps" Target="pres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C978AC-DE7A-F543-934F-95C9B364C269}"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pt-PT"/>
        </a:p>
      </dgm:t>
    </dgm:pt>
    <dgm:pt modelId="{B2D0D296-01CF-8345-BCD5-571508B7DBF9}">
      <dgm:prSet phldrT="[Texto]"/>
      <dgm:spPr>
        <a:solidFill>
          <a:schemeClr val="accent4">
            <a:lumMod val="20000"/>
            <a:lumOff val="80000"/>
          </a:schemeClr>
        </a:solidFill>
      </dgm:spPr>
      <dgm:t>
        <a:bodyPr/>
        <a:lstStyle/>
        <a:p>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Acesso</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Colaborativo</a:t>
          </a:r>
          <a:endParaRPr lang="pt-PT"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gm:t>
    </dgm:pt>
    <dgm:pt modelId="{9D56132C-E28C-3B49-B28B-FCFAE4F9E0FC}" type="parTrans" cxnId="{69CF9B9F-F224-DB4E-9136-CA5AAF200ED3}">
      <dgm:prSet/>
      <dgm:spPr/>
      <dgm:t>
        <a:bodyPr/>
        <a:lstStyle/>
        <a:p>
          <a:endParaRPr lang="pt-PT"/>
        </a:p>
      </dgm:t>
    </dgm:pt>
    <dgm:pt modelId="{AE690552-CDC7-5F4B-B66C-DBE6C534C78C}" type="sibTrans" cxnId="{69CF9B9F-F224-DB4E-9136-CA5AAF200ED3}">
      <dgm:prSet/>
      <dgm:spPr/>
      <dgm:t>
        <a:bodyPr/>
        <a:lstStyle/>
        <a:p>
          <a:endParaRPr lang="pt-PT"/>
        </a:p>
      </dgm:t>
    </dgm:pt>
    <dgm:pt modelId="{D4DD3948-8BBD-144F-978D-688AE230AF39}">
      <dgm:prSet phldrT="[Texto]"/>
      <dgm:spPr>
        <a:solidFill>
          <a:schemeClr val="accent4">
            <a:lumMod val="20000"/>
            <a:lumOff val="80000"/>
          </a:schemeClr>
        </a:solidFill>
      </dgm:spPr>
      <dgm:t>
        <a:bodyPr/>
        <a:lstStyle/>
        <a:p>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Gestão</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utilizadores</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e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segurança</a:t>
          </a:r>
          <a:endParaRPr lang="pt-PT"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gm:t>
    </dgm:pt>
    <dgm:pt modelId="{E03686E0-A4A4-4F4C-B239-DD36362E6544}" type="parTrans" cxnId="{DEA20C3E-15A0-2A44-A544-9AF609DB6F1B}">
      <dgm:prSet/>
      <dgm:spPr/>
      <dgm:t>
        <a:bodyPr/>
        <a:lstStyle/>
        <a:p>
          <a:endParaRPr lang="pt-PT"/>
        </a:p>
      </dgm:t>
    </dgm:pt>
    <dgm:pt modelId="{66A4B9D4-5DEE-9C49-ACCF-A67BF580F0EE}" type="sibTrans" cxnId="{DEA20C3E-15A0-2A44-A544-9AF609DB6F1B}">
      <dgm:prSet/>
      <dgm:spPr/>
      <dgm:t>
        <a:bodyPr/>
        <a:lstStyle/>
        <a:p>
          <a:endParaRPr lang="pt-PT"/>
        </a:p>
      </dgm:t>
    </dgm:pt>
    <dgm:pt modelId="{18888E0C-5CAF-CE41-8EF5-5B8E01C27166}">
      <dgm:prSet phldrT="[Texto]"/>
      <dgm:spPr>
        <a:solidFill>
          <a:schemeClr val="accent4">
            <a:lumMod val="20000"/>
            <a:lumOff val="80000"/>
          </a:schemeClr>
        </a:solidFill>
      </dgm:spPr>
      <dgm:t>
        <a:bodyPr/>
        <a:lstStyle/>
        <a:p>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eCRFs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intuitivos</a:t>
          </a:r>
          <a:endParaRPr lang="pt-PT"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gm:t>
    </dgm:pt>
    <dgm:pt modelId="{59AFA524-8CE1-854C-A113-5410F5BA8E55}" type="parTrans" cxnId="{F4C0387A-6102-8846-8AC7-AB6876C5E310}">
      <dgm:prSet/>
      <dgm:spPr/>
      <dgm:t>
        <a:bodyPr/>
        <a:lstStyle/>
        <a:p>
          <a:endParaRPr lang="pt-PT"/>
        </a:p>
      </dgm:t>
    </dgm:pt>
    <dgm:pt modelId="{96DD0069-9F6D-F946-A313-037BBD430083}" type="sibTrans" cxnId="{F4C0387A-6102-8846-8AC7-AB6876C5E310}">
      <dgm:prSet/>
      <dgm:spPr/>
      <dgm:t>
        <a:bodyPr/>
        <a:lstStyle/>
        <a:p>
          <a:endParaRPr lang="pt-PT"/>
        </a:p>
      </dgm:t>
    </dgm:pt>
    <dgm:pt modelId="{F1F12501-6D7A-F240-A218-387E69CE4E30}">
      <dgm:prSet phldrT="[Texto]"/>
      <dgm:spPr>
        <a:solidFill>
          <a:schemeClr val="accent4">
            <a:lumMod val="20000"/>
            <a:lumOff val="80000"/>
          </a:schemeClr>
        </a:solidFill>
      </dgm:spPr>
      <dgm:t>
        <a:bodyPr/>
        <a:lstStyle/>
        <a:p>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Validação</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verificações</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integridade</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endParaRPr lang="pt-PT"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gm:t>
    </dgm:pt>
    <dgm:pt modelId="{C03318CE-4232-3147-AFDB-8F47665A6854}" type="parTrans" cxnId="{F3EF220D-C6A3-544D-BB73-FA91C105DD89}">
      <dgm:prSet/>
      <dgm:spPr/>
      <dgm:t>
        <a:bodyPr/>
        <a:lstStyle/>
        <a:p>
          <a:endParaRPr lang="pt-PT"/>
        </a:p>
      </dgm:t>
    </dgm:pt>
    <dgm:pt modelId="{67886CE4-3622-3B4F-A1DE-65CB82D4A5A2}" type="sibTrans" cxnId="{F3EF220D-C6A3-544D-BB73-FA91C105DD89}">
      <dgm:prSet/>
      <dgm:spPr/>
      <dgm:t>
        <a:bodyPr/>
        <a:lstStyle/>
        <a:p>
          <a:endParaRPr lang="pt-PT"/>
        </a:p>
      </dgm:t>
    </dgm:pt>
    <dgm:pt modelId="{F6A223DA-12C0-D94C-AE53-A3B08109A657}">
      <dgm:prSet phldrT="[Texto]"/>
      <dgm:spPr>
        <a:solidFill>
          <a:schemeClr val="accent4">
            <a:lumMod val="20000"/>
            <a:lumOff val="80000"/>
          </a:schemeClr>
        </a:solidFill>
      </dgm:spPr>
      <dgm:t>
        <a:bodyPr/>
        <a:lstStyle/>
        <a:p>
          <a:r>
            <a:rPr lang="pt-PT"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t>
          </a:r>
        </a:p>
      </dgm:t>
    </dgm:pt>
    <dgm:pt modelId="{FA091DCD-9B2F-E14F-BF38-516C0B020765}" type="parTrans" cxnId="{EB7800AA-66F5-5C49-9F0A-DC39310C5674}">
      <dgm:prSet/>
      <dgm:spPr/>
      <dgm:t>
        <a:bodyPr/>
        <a:lstStyle/>
        <a:p>
          <a:endParaRPr lang="pt-PT"/>
        </a:p>
      </dgm:t>
    </dgm:pt>
    <dgm:pt modelId="{5EF00DD9-7051-344E-A3A7-8244453AB7FC}" type="sibTrans" cxnId="{EB7800AA-66F5-5C49-9F0A-DC39310C5674}">
      <dgm:prSet/>
      <dgm:spPr/>
      <dgm:t>
        <a:bodyPr/>
        <a:lstStyle/>
        <a:p>
          <a:endParaRPr lang="pt-PT"/>
        </a:p>
      </dgm:t>
    </dgm:pt>
    <dgm:pt modelId="{00BC0D97-43D2-D240-AC89-A7DEDEEEFBF2}">
      <dgm:prSet/>
      <dgm:spPr>
        <a:solidFill>
          <a:schemeClr val="accent4">
            <a:lumMod val="20000"/>
            <a:lumOff val="80000"/>
          </a:schemeClr>
        </a:solidFill>
      </dgm:spPr>
      <dgm:t>
        <a:bodyPr/>
        <a:lstStyle/>
        <a:p>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Armazenamento</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e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partilha</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protocolos</a:t>
          </a:r>
          <a:endPar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gm:t>
    </dgm:pt>
    <dgm:pt modelId="{3AFF349E-9E1E-1F4A-B06D-738AC8C2EA8D}" type="parTrans" cxnId="{71033878-ABF4-B942-95B7-6F7C85E836A0}">
      <dgm:prSet/>
      <dgm:spPr/>
      <dgm:t>
        <a:bodyPr/>
        <a:lstStyle/>
        <a:p>
          <a:endParaRPr lang="pt-PT"/>
        </a:p>
      </dgm:t>
    </dgm:pt>
    <dgm:pt modelId="{9A6A2AEE-821C-1E40-BD06-674296EF86E6}" type="sibTrans" cxnId="{71033878-ABF4-B942-95B7-6F7C85E836A0}">
      <dgm:prSet/>
      <dgm:spPr/>
      <dgm:t>
        <a:bodyPr/>
        <a:lstStyle/>
        <a:p>
          <a:endParaRPr lang="pt-PT"/>
        </a:p>
      </dgm:t>
    </dgm:pt>
    <dgm:pt modelId="{ED5DFEFA-CEE9-EA4F-90B0-EA909543020B}">
      <dgm:prSet/>
      <dgm:spPr>
        <a:solidFill>
          <a:schemeClr val="accent4">
            <a:lumMod val="20000"/>
            <a:lumOff val="80000"/>
          </a:schemeClr>
        </a:solidFill>
      </dgm:spPr>
      <dgm:t>
        <a:bodyPr/>
        <a:lstStyle/>
        <a:p>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Armazenamento</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central e backups</a:t>
          </a:r>
        </a:p>
      </dgm:t>
    </dgm:pt>
    <dgm:pt modelId="{01F26252-FB22-D64D-9E71-08959F952100}" type="parTrans" cxnId="{96F34939-81A4-4746-8DE0-595BFD67B16B}">
      <dgm:prSet/>
      <dgm:spPr/>
      <dgm:t>
        <a:bodyPr/>
        <a:lstStyle/>
        <a:p>
          <a:endParaRPr lang="pt-PT"/>
        </a:p>
      </dgm:t>
    </dgm:pt>
    <dgm:pt modelId="{DDC5A0F5-FD3E-9D45-8120-594F34E32152}" type="sibTrans" cxnId="{96F34939-81A4-4746-8DE0-595BFD67B16B}">
      <dgm:prSet/>
      <dgm:spPr/>
      <dgm:t>
        <a:bodyPr/>
        <a:lstStyle/>
        <a:p>
          <a:endParaRPr lang="pt-PT"/>
        </a:p>
      </dgm:t>
    </dgm:pt>
    <dgm:pt modelId="{636241D4-B755-DF42-A66B-AB8BF853B9C2}">
      <dgm:prSet/>
      <dgm:spPr>
        <a:solidFill>
          <a:schemeClr val="accent4">
            <a:lumMod val="20000"/>
            <a:lumOff val="80000"/>
          </a:schemeClr>
        </a:solidFill>
      </dgm:spPr>
      <dgm:t>
        <a:bodyPr/>
        <a:lstStyle/>
        <a:p>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Exportação</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dados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adequada</a:t>
          </a:r>
          <a:endPar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gm:t>
    </dgm:pt>
    <dgm:pt modelId="{CE8EE6C9-A4F6-594E-BB5F-10089D499BA2}" type="parTrans" cxnId="{DAE2DD42-0E6F-9643-A6B8-78D74B0E4F1D}">
      <dgm:prSet/>
      <dgm:spPr/>
      <dgm:t>
        <a:bodyPr/>
        <a:lstStyle/>
        <a:p>
          <a:endParaRPr lang="pt-PT"/>
        </a:p>
      </dgm:t>
    </dgm:pt>
    <dgm:pt modelId="{D84FAD6A-6FC1-2347-B202-0E92AA31672A}" type="sibTrans" cxnId="{DAE2DD42-0E6F-9643-A6B8-78D74B0E4F1D}">
      <dgm:prSet/>
      <dgm:spPr/>
      <dgm:t>
        <a:bodyPr/>
        <a:lstStyle/>
        <a:p>
          <a:endParaRPr lang="pt-PT"/>
        </a:p>
      </dgm:t>
    </dgm:pt>
    <dgm:pt modelId="{D30563BB-EAC0-2549-8E8F-B6E931476D54}">
      <dgm:prSet/>
      <dgm:spPr>
        <a:solidFill>
          <a:schemeClr val="accent4">
            <a:lumMod val="20000"/>
            <a:lumOff val="80000"/>
          </a:schemeClr>
        </a:solidFill>
      </dgm:spPr>
      <dgm:t>
        <a:bodyPr/>
        <a:lstStyle/>
        <a:p>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Importação</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dados</a:t>
          </a:r>
        </a:p>
      </dgm:t>
    </dgm:pt>
    <dgm:pt modelId="{A1E701DD-8DFF-9944-B557-0FD672799D71}" type="parTrans" cxnId="{D7B67FD9-3C88-554E-83DC-4AF993C01B49}">
      <dgm:prSet/>
      <dgm:spPr/>
      <dgm:t>
        <a:bodyPr/>
        <a:lstStyle/>
        <a:p>
          <a:endParaRPr lang="pt-PT"/>
        </a:p>
      </dgm:t>
    </dgm:pt>
    <dgm:pt modelId="{7B811039-5304-C84F-92FD-0B767FF6A994}" type="sibTrans" cxnId="{D7B67FD9-3C88-554E-83DC-4AF993C01B49}">
      <dgm:prSet/>
      <dgm:spPr/>
      <dgm:t>
        <a:bodyPr/>
        <a:lstStyle/>
        <a:p>
          <a:endParaRPr lang="pt-PT"/>
        </a:p>
      </dgm:t>
    </dgm:pt>
    <dgm:pt modelId="{2387894A-D92D-2F48-A49B-247AA6E88C1F}">
      <dgm:prSet/>
      <dgm:spPr>
        <a:solidFill>
          <a:schemeClr val="accent4">
            <a:lumMod val="20000"/>
            <a:lumOff val="80000"/>
          </a:schemeClr>
        </a:solidFill>
      </dgm:spPr>
      <dgm:t>
        <a:bodyPr/>
        <a:lstStyle/>
        <a:p>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Rápido</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ciclo</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vida</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do software</a:t>
          </a:r>
        </a:p>
      </dgm:t>
    </dgm:pt>
    <dgm:pt modelId="{F8B5ECDF-5DB7-8E4F-A8CC-789E740C937B}" type="parTrans" cxnId="{06795FC4-739A-884F-BC1A-F07C49ABB0BA}">
      <dgm:prSet/>
      <dgm:spPr/>
      <dgm:t>
        <a:bodyPr/>
        <a:lstStyle/>
        <a:p>
          <a:endParaRPr lang="pt-PT"/>
        </a:p>
      </dgm:t>
    </dgm:pt>
    <dgm:pt modelId="{CB9E999A-7669-EB45-90CF-B808B436B856}" type="sibTrans" cxnId="{06795FC4-739A-884F-BC1A-F07C49ABB0BA}">
      <dgm:prSet/>
      <dgm:spPr/>
      <dgm:t>
        <a:bodyPr/>
        <a:lstStyle/>
        <a:p>
          <a:endParaRPr lang="pt-PT"/>
        </a:p>
      </dgm:t>
    </dgm:pt>
    <dgm:pt modelId="{1A6726CF-FCAD-D44F-A320-8667744AA741}">
      <dgm:prSet phldrT="[Texto]"/>
      <dgm:spPr>
        <a:solidFill>
          <a:schemeClr val="accent4">
            <a:lumMod val="20000"/>
            <a:lumOff val="80000"/>
          </a:schemeClr>
        </a:solidFill>
      </dgm:spPr>
      <dgm:t>
        <a:bodyPr/>
        <a:lstStyle/>
        <a:p>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Possibilidade</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auditoria</a:t>
          </a:r>
          <a:endParaRPr lang="pt-PT"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gm:t>
    </dgm:pt>
    <dgm:pt modelId="{484314BA-8B0C-F44A-BF5E-74E0AB2CB541}" type="parTrans" cxnId="{89044442-886C-534B-9704-644A7640966C}">
      <dgm:prSet/>
      <dgm:spPr/>
      <dgm:t>
        <a:bodyPr/>
        <a:lstStyle/>
        <a:p>
          <a:endParaRPr lang="pt-PT"/>
        </a:p>
      </dgm:t>
    </dgm:pt>
    <dgm:pt modelId="{28CC947F-22A6-1A4A-AE47-F40E4E46CA45}" type="sibTrans" cxnId="{89044442-886C-534B-9704-644A7640966C}">
      <dgm:prSet/>
      <dgm:spPr/>
      <dgm:t>
        <a:bodyPr/>
        <a:lstStyle/>
        <a:p>
          <a:endParaRPr lang="pt-PT"/>
        </a:p>
      </dgm:t>
    </dgm:pt>
    <dgm:pt modelId="{99392F91-83E8-5E47-A448-16AE1A23127C}">
      <dgm:prSet/>
      <dgm:spPr>
        <a:solidFill>
          <a:schemeClr val="accent4">
            <a:lumMod val="20000"/>
            <a:lumOff val="80000"/>
          </a:schemeClr>
        </a:solidFill>
      </dgm:spPr>
      <dgm:t>
        <a:bodyPr/>
        <a:lstStyle/>
        <a:p>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Modelo</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capaz</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abranger</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projetos</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áreas</a:t>
          </a:r>
          <a:r>
            <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b="1" i="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diferentes</a:t>
          </a:r>
          <a:endParaRPr lang="en-US" b="1" i="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gm:t>
    </dgm:pt>
    <dgm:pt modelId="{04F60E4A-00F5-134F-BA70-3093044BE03B}" type="parTrans" cxnId="{B7516068-C45A-C94E-B2C4-4DA3F1C83552}">
      <dgm:prSet/>
      <dgm:spPr/>
      <dgm:t>
        <a:bodyPr/>
        <a:lstStyle/>
        <a:p>
          <a:endParaRPr lang="pt-PT"/>
        </a:p>
      </dgm:t>
    </dgm:pt>
    <dgm:pt modelId="{C9E44921-978D-BF4F-AB65-09743DBCE0E3}" type="sibTrans" cxnId="{B7516068-C45A-C94E-B2C4-4DA3F1C83552}">
      <dgm:prSet/>
      <dgm:spPr/>
      <dgm:t>
        <a:bodyPr/>
        <a:lstStyle/>
        <a:p>
          <a:endParaRPr lang="pt-PT"/>
        </a:p>
      </dgm:t>
    </dgm:pt>
    <dgm:pt modelId="{D0D3B513-A9EB-E44C-A568-BB441228B3E6}" type="pres">
      <dgm:prSet presAssocID="{10C978AC-DE7A-F543-934F-95C9B364C269}" presName="diagram" presStyleCnt="0">
        <dgm:presLayoutVars>
          <dgm:dir/>
          <dgm:resizeHandles val="exact"/>
        </dgm:presLayoutVars>
      </dgm:prSet>
      <dgm:spPr/>
    </dgm:pt>
    <dgm:pt modelId="{DB8481E1-D5E1-8E47-ADFA-877A21AE5FF7}" type="pres">
      <dgm:prSet presAssocID="{B2D0D296-01CF-8345-BCD5-571508B7DBF9}" presName="node" presStyleLbl="node1" presStyleIdx="0" presStyleCnt="12">
        <dgm:presLayoutVars>
          <dgm:bulletEnabled val="1"/>
        </dgm:presLayoutVars>
      </dgm:prSet>
      <dgm:spPr/>
    </dgm:pt>
    <dgm:pt modelId="{24691B26-5DD9-7F44-AA6D-52BF8EDE1EA1}" type="pres">
      <dgm:prSet presAssocID="{AE690552-CDC7-5F4B-B66C-DBE6C534C78C}" presName="sibTrans" presStyleCnt="0"/>
      <dgm:spPr/>
    </dgm:pt>
    <dgm:pt modelId="{0EC393CE-1FB1-5B4C-B29E-5385A1D70BF9}" type="pres">
      <dgm:prSet presAssocID="{D4DD3948-8BBD-144F-978D-688AE230AF39}" presName="node" presStyleLbl="node1" presStyleIdx="1" presStyleCnt="12">
        <dgm:presLayoutVars>
          <dgm:bulletEnabled val="1"/>
        </dgm:presLayoutVars>
      </dgm:prSet>
      <dgm:spPr/>
    </dgm:pt>
    <dgm:pt modelId="{FA3FD4D5-0119-1B46-B967-B853BC7ED3D4}" type="pres">
      <dgm:prSet presAssocID="{66A4B9D4-5DEE-9C49-ACCF-A67BF580F0EE}" presName="sibTrans" presStyleCnt="0"/>
      <dgm:spPr/>
    </dgm:pt>
    <dgm:pt modelId="{EF73C7C7-BF8C-CD48-BBC3-312474080D53}" type="pres">
      <dgm:prSet presAssocID="{18888E0C-5CAF-CE41-8EF5-5B8E01C27166}" presName="node" presStyleLbl="node1" presStyleIdx="2" presStyleCnt="12">
        <dgm:presLayoutVars>
          <dgm:bulletEnabled val="1"/>
        </dgm:presLayoutVars>
      </dgm:prSet>
      <dgm:spPr/>
    </dgm:pt>
    <dgm:pt modelId="{654250B8-C749-BC44-BBE5-A04347210562}" type="pres">
      <dgm:prSet presAssocID="{96DD0069-9F6D-F946-A313-037BBD430083}" presName="sibTrans" presStyleCnt="0"/>
      <dgm:spPr/>
    </dgm:pt>
    <dgm:pt modelId="{5538B0D8-163F-6F45-8D07-498EA6DAAF5B}" type="pres">
      <dgm:prSet presAssocID="{F1F12501-6D7A-F240-A218-387E69CE4E30}" presName="node" presStyleLbl="node1" presStyleIdx="3" presStyleCnt="12">
        <dgm:presLayoutVars>
          <dgm:bulletEnabled val="1"/>
        </dgm:presLayoutVars>
      </dgm:prSet>
      <dgm:spPr/>
    </dgm:pt>
    <dgm:pt modelId="{24A4A350-8F4B-8744-BF3C-8202A2F586E5}" type="pres">
      <dgm:prSet presAssocID="{67886CE4-3622-3B4F-A1DE-65CB82D4A5A2}" presName="sibTrans" presStyleCnt="0"/>
      <dgm:spPr/>
    </dgm:pt>
    <dgm:pt modelId="{9D5B6EFD-83FA-8642-9819-61F86D5D23F6}" type="pres">
      <dgm:prSet presAssocID="{1A6726CF-FCAD-D44F-A320-8667744AA741}" presName="node" presStyleLbl="node1" presStyleIdx="4" presStyleCnt="12">
        <dgm:presLayoutVars>
          <dgm:bulletEnabled val="1"/>
        </dgm:presLayoutVars>
      </dgm:prSet>
      <dgm:spPr/>
    </dgm:pt>
    <dgm:pt modelId="{1D88D6D1-3E93-1540-B43C-27BCD4F93389}" type="pres">
      <dgm:prSet presAssocID="{28CC947F-22A6-1A4A-AE47-F40E4E46CA45}" presName="sibTrans" presStyleCnt="0"/>
      <dgm:spPr/>
    </dgm:pt>
    <dgm:pt modelId="{28F898A5-C66B-F642-9E76-1E4CF4A040A7}" type="pres">
      <dgm:prSet presAssocID="{00BC0D97-43D2-D240-AC89-A7DEDEEEFBF2}" presName="node" presStyleLbl="node1" presStyleIdx="5" presStyleCnt="12">
        <dgm:presLayoutVars>
          <dgm:bulletEnabled val="1"/>
        </dgm:presLayoutVars>
      </dgm:prSet>
      <dgm:spPr/>
    </dgm:pt>
    <dgm:pt modelId="{ECF87C6F-E724-9A41-B7D0-65004EF45BA1}" type="pres">
      <dgm:prSet presAssocID="{9A6A2AEE-821C-1E40-BD06-674296EF86E6}" presName="sibTrans" presStyleCnt="0"/>
      <dgm:spPr/>
    </dgm:pt>
    <dgm:pt modelId="{2C1253EB-D8AA-C44C-B91E-928720E51DA2}" type="pres">
      <dgm:prSet presAssocID="{ED5DFEFA-CEE9-EA4F-90B0-EA909543020B}" presName="node" presStyleLbl="node1" presStyleIdx="6" presStyleCnt="12">
        <dgm:presLayoutVars>
          <dgm:bulletEnabled val="1"/>
        </dgm:presLayoutVars>
      </dgm:prSet>
      <dgm:spPr/>
    </dgm:pt>
    <dgm:pt modelId="{37AADF94-8FF7-F648-A2AA-3F970843A1BF}" type="pres">
      <dgm:prSet presAssocID="{DDC5A0F5-FD3E-9D45-8120-594F34E32152}" presName="sibTrans" presStyleCnt="0"/>
      <dgm:spPr/>
    </dgm:pt>
    <dgm:pt modelId="{B4947489-1BEF-3843-8F78-5984D2024A07}" type="pres">
      <dgm:prSet presAssocID="{636241D4-B755-DF42-A66B-AB8BF853B9C2}" presName="node" presStyleLbl="node1" presStyleIdx="7" presStyleCnt="12">
        <dgm:presLayoutVars>
          <dgm:bulletEnabled val="1"/>
        </dgm:presLayoutVars>
      </dgm:prSet>
      <dgm:spPr/>
    </dgm:pt>
    <dgm:pt modelId="{5A6D272A-4F4A-B345-BDAC-E02FFE0FDC13}" type="pres">
      <dgm:prSet presAssocID="{D84FAD6A-6FC1-2347-B202-0E92AA31672A}" presName="sibTrans" presStyleCnt="0"/>
      <dgm:spPr/>
    </dgm:pt>
    <dgm:pt modelId="{F622937A-B6A5-7048-AB86-ACA231618279}" type="pres">
      <dgm:prSet presAssocID="{D30563BB-EAC0-2549-8E8F-B6E931476D54}" presName="node" presStyleLbl="node1" presStyleIdx="8" presStyleCnt="12">
        <dgm:presLayoutVars>
          <dgm:bulletEnabled val="1"/>
        </dgm:presLayoutVars>
      </dgm:prSet>
      <dgm:spPr/>
    </dgm:pt>
    <dgm:pt modelId="{E10AF3E6-E5D6-A244-9A8A-3E89732279BF}" type="pres">
      <dgm:prSet presAssocID="{7B811039-5304-C84F-92FD-0B767FF6A994}" presName="sibTrans" presStyleCnt="0"/>
      <dgm:spPr/>
    </dgm:pt>
    <dgm:pt modelId="{202093B4-5E7C-D34B-8957-534AE9086C8E}" type="pres">
      <dgm:prSet presAssocID="{2387894A-D92D-2F48-A49B-247AA6E88C1F}" presName="node" presStyleLbl="node1" presStyleIdx="9" presStyleCnt="12">
        <dgm:presLayoutVars>
          <dgm:bulletEnabled val="1"/>
        </dgm:presLayoutVars>
      </dgm:prSet>
      <dgm:spPr/>
    </dgm:pt>
    <dgm:pt modelId="{3042FC27-48FF-8D4D-8457-404A49BA78BA}" type="pres">
      <dgm:prSet presAssocID="{CB9E999A-7669-EB45-90CF-B808B436B856}" presName="sibTrans" presStyleCnt="0"/>
      <dgm:spPr/>
    </dgm:pt>
    <dgm:pt modelId="{799EB421-AB80-4649-A724-C3AFE96E878F}" type="pres">
      <dgm:prSet presAssocID="{99392F91-83E8-5E47-A448-16AE1A23127C}" presName="node" presStyleLbl="node1" presStyleIdx="10" presStyleCnt="12">
        <dgm:presLayoutVars>
          <dgm:bulletEnabled val="1"/>
        </dgm:presLayoutVars>
      </dgm:prSet>
      <dgm:spPr/>
    </dgm:pt>
    <dgm:pt modelId="{183DBCF2-911C-0D4C-BD11-A0B8D033C653}" type="pres">
      <dgm:prSet presAssocID="{C9E44921-978D-BF4F-AB65-09743DBCE0E3}" presName="sibTrans" presStyleCnt="0"/>
      <dgm:spPr/>
    </dgm:pt>
    <dgm:pt modelId="{2970519D-9EC7-7640-BCEB-A4691D7EFD48}" type="pres">
      <dgm:prSet presAssocID="{F6A223DA-12C0-D94C-AE53-A3B08109A657}" presName="node" presStyleLbl="node1" presStyleIdx="11" presStyleCnt="12">
        <dgm:presLayoutVars>
          <dgm:bulletEnabled val="1"/>
        </dgm:presLayoutVars>
      </dgm:prSet>
      <dgm:spPr/>
    </dgm:pt>
  </dgm:ptLst>
  <dgm:cxnLst>
    <dgm:cxn modelId="{24A35F04-FF2E-3D4B-84FE-0AD8EF406D1E}" type="presOf" srcId="{10C978AC-DE7A-F543-934F-95C9B364C269}" destId="{D0D3B513-A9EB-E44C-A568-BB441228B3E6}" srcOrd="0" destOrd="0" presId="urn:microsoft.com/office/officeart/2005/8/layout/default"/>
    <dgm:cxn modelId="{F3EF220D-C6A3-544D-BB73-FA91C105DD89}" srcId="{10C978AC-DE7A-F543-934F-95C9B364C269}" destId="{F1F12501-6D7A-F240-A218-387E69CE4E30}" srcOrd="3" destOrd="0" parTransId="{C03318CE-4232-3147-AFDB-8F47665A6854}" sibTransId="{67886CE4-3622-3B4F-A1DE-65CB82D4A5A2}"/>
    <dgm:cxn modelId="{3D9F500F-2A6B-404F-AE77-864E80DD532D}" type="presOf" srcId="{F6A223DA-12C0-D94C-AE53-A3B08109A657}" destId="{2970519D-9EC7-7640-BCEB-A4691D7EFD48}" srcOrd="0" destOrd="0" presId="urn:microsoft.com/office/officeart/2005/8/layout/default"/>
    <dgm:cxn modelId="{0F478819-B419-2840-851A-85C0D309453C}" type="presOf" srcId="{F1F12501-6D7A-F240-A218-387E69CE4E30}" destId="{5538B0D8-163F-6F45-8D07-498EA6DAAF5B}" srcOrd="0" destOrd="0" presId="urn:microsoft.com/office/officeart/2005/8/layout/default"/>
    <dgm:cxn modelId="{89787A31-9D7D-A443-A813-55862A8ACB1D}" type="presOf" srcId="{00BC0D97-43D2-D240-AC89-A7DEDEEEFBF2}" destId="{28F898A5-C66B-F642-9E76-1E4CF4A040A7}" srcOrd="0" destOrd="0" presId="urn:microsoft.com/office/officeart/2005/8/layout/default"/>
    <dgm:cxn modelId="{96F34939-81A4-4746-8DE0-595BFD67B16B}" srcId="{10C978AC-DE7A-F543-934F-95C9B364C269}" destId="{ED5DFEFA-CEE9-EA4F-90B0-EA909543020B}" srcOrd="6" destOrd="0" parTransId="{01F26252-FB22-D64D-9E71-08959F952100}" sibTransId="{DDC5A0F5-FD3E-9D45-8120-594F34E32152}"/>
    <dgm:cxn modelId="{DEA20C3E-15A0-2A44-A544-9AF609DB6F1B}" srcId="{10C978AC-DE7A-F543-934F-95C9B364C269}" destId="{D4DD3948-8BBD-144F-978D-688AE230AF39}" srcOrd="1" destOrd="0" parTransId="{E03686E0-A4A4-4F4C-B239-DD36362E6544}" sibTransId="{66A4B9D4-5DEE-9C49-ACCF-A67BF580F0EE}"/>
    <dgm:cxn modelId="{89044442-886C-534B-9704-644A7640966C}" srcId="{10C978AC-DE7A-F543-934F-95C9B364C269}" destId="{1A6726CF-FCAD-D44F-A320-8667744AA741}" srcOrd="4" destOrd="0" parTransId="{484314BA-8B0C-F44A-BF5E-74E0AB2CB541}" sibTransId="{28CC947F-22A6-1A4A-AE47-F40E4E46CA45}"/>
    <dgm:cxn modelId="{DAE2DD42-0E6F-9643-A6B8-78D74B0E4F1D}" srcId="{10C978AC-DE7A-F543-934F-95C9B364C269}" destId="{636241D4-B755-DF42-A66B-AB8BF853B9C2}" srcOrd="7" destOrd="0" parTransId="{CE8EE6C9-A4F6-594E-BB5F-10089D499BA2}" sibTransId="{D84FAD6A-6FC1-2347-B202-0E92AA31672A}"/>
    <dgm:cxn modelId="{FE21864A-8047-C04A-AA95-1A97D2A753FD}" type="presOf" srcId="{636241D4-B755-DF42-A66B-AB8BF853B9C2}" destId="{B4947489-1BEF-3843-8F78-5984D2024A07}" srcOrd="0" destOrd="0" presId="urn:microsoft.com/office/officeart/2005/8/layout/default"/>
    <dgm:cxn modelId="{B7516068-C45A-C94E-B2C4-4DA3F1C83552}" srcId="{10C978AC-DE7A-F543-934F-95C9B364C269}" destId="{99392F91-83E8-5E47-A448-16AE1A23127C}" srcOrd="10" destOrd="0" parTransId="{04F60E4A-00F5-134F-BA70-3093044BE03B}" sibTransId="{C9E44921-978D-BF4F-AB65-09743DBCE0E3}"/>
    <dgm:cxn modelId="{9E8AA169-73A0-6246-8D25-69A4A06EA038}" type="presOf" srcId="{18888E0C-5CAF-CE41-8EF5-5B8E01C27166}" destId="{EF73C7C7-BF8C-CD48-BBC3-312474080D53}" srcOrd="0" destOrd="0" presId="urn:microsoft.com/office/officeart/2005/8/layout/default"/>
    <dgm:cxn modelId="{2D667376-208A-5244-A370-1625A40531C5}" type="presOf" srcId="{D30563BB-EAC0-2549-8E8F-B6E931476D54}" destId="{F622937A-B6A5-7048-AB86-ACA231618279}" srcOrd="0" destOrd="0" presId="urn:microsoft.com/office/officeart/2005/8/layout/default"/>
    <dgm:cxn modelId="{71033878-ABF4-B942-95B7-6F7C85E836A0}" srcId="{10C978AC-DE7A-F543-934F-95C9B364C269}" destId="{00BC0D97-43D2-D240-AC89-A7DEDEEEFBF2}" srcOrd="5" destOrd="0" parTransId="{3AFF349E-9E1E-1F4A-B06D-738AC8C2EA8D}" sibTransId="{9A6A2AEE-821C-1E40-BD06-674296EF86E6}"/>
    <dgm:cxn modelId="{F4C0387A-6102-8846-8AC7-AB6876C5E310}" srcId="{10C978AC-DE7A-F543-934F-95C9B364C269}" destId="{18888E0C-5CAF-CE41-8EF5-5B8E01C27166}" srcOrd="2" destOrd="0" parTransId="{59AFA524-8CE1-854C-A113-5410F5BA8E55}" sibTransId="{96DD0069-9F6D-F946-A313-037BBD430083}"/>
    <dgm:cxn modelId="{F4C49F86-EC2A-1446-A692-4F4B0E939210}" type="presOf" srcId="{ED5DFEFA-CEE9-EA4F-90B0-EA909543020B}" destId="{2C1253EB-D8AA-C44C-B91E-928720E51DA2}" srcOrd="0" destOrd="0" presId="urn:microsoft.com/office/officeart/2005/8/layout/default"/>
    <dgm:cxn modelId="{64325B8B-F998-054E-AE4F-EFE0DC87D429}" type="presOf" srcId="{2387894A-D92D-2F48-A49B-247AA6E88C1F}" destId="{202093B4-5E7C-D34B-8957-534AE9086C8E}" srcOrd="0" destOrd="0" presId="urn:microsoft.com/office/officeart/2005/8/layout/default"/>
    <dgm:cxn modelId="{4BB10E8F-378A-3A44-809D-33F5EF65424E}" type="presOf" srcId="{B2D0D296-01CF-8345-BCD5-571508B7DBF9}" destId="{DB8481E1-D5E1-8E47-ADFA-877A21AE5FF7}" srcOrd="0" destOrd="0" presId="urn:microsoft.com/office/officeart/2005/8/layout/default"/>
    <dgm:cxn modelId="{245A9E9D-D884-8F4F-81FF-757791A92700}" type="presOf" srcId="{1A6726CF-FCAD-D44F-A320-8667744AA741}" destId="{9D5B6EFD-83FA-8642-9819-61F86D5D23F6}" srcOrd="0" destOrd="0" presId="urn:microsoft.com/office/officeart/2005/8/layout/default"/>
    <dgm:cxn modelId="{69CF9B9F-F224-DB4E-9136-CA5AAF200ED3}" srcId="{10C978AC-DE7A-F543-934F-95C9B364C269}" destId="{B2D0D296-01CF-8345-BCD5-571508B7DBF9}" srcOrd="0" destOrd="0" parTransId="{9D56132C-E28C-3B49-B28B-FCFAE4F9E0FC}" sibTransId="{AE690552-CDC7-5F4B-B66C-DBE6C534C78C}"/>
    <dgm:cxn modelId="{EB7800AA-66F5-5C49-9F0A-DC39310C5674}" srcId="{10C978AC-DE7A-F543-934F-95C9B364C269}" destId="{F6A223DA-12C0-D94C-AE53-A3B08109A657}" srcOrd="11" destOrd="0" parTransId="{FA091DCD-9B2F-E14F-BF38-516C0B020765}" sibTransId="{5EF00DD9-7051-344E-A3A7-8244453AB7FC}"/>
    <dgm:cxn modelId="{5D17A9C3-8FAE-DE43-A060-569D2F4918F9}" type="presOf" srcId="{D4DD3948-8BBD-144F-978D-688AE230AF39}" destId="{0EC393CE-1FB1-5B4C-B29E-5385A1D70BF9}" srcOrd="0" destOrd="0" presId="urn:microsoft.com/office/officeart/2005/8/layout/default"/>
    <dgm:cxn modelId="{06795FC4-739A-884F-BC1A-F07C49ABB0BA}" srcId="{10C978AC-DE7A-F543-934F-95C9B364C269}" destId="{2387894A-D92D-2F48-A49B-247AA6E88C1F}" srcOrd="9" destOrd="0" parTransId="{F8B5ECDF-5DB7-8E4F-A8CC-789E740C937B}" sibTransId="{CB9E999A-7669-EB45-90CF-B808B436B856}"/>
    <dgm:cxn modelId="{D7B67FD9-3C88-554E-83DC-4AF993C01B49}" srcId="{10C978AC-DE7A-F543-934F-95C9B364C269}" destId="{D30563BB-EAC0-2549-8E8F-B6E931476D54}" srcOrd="8" destOrd="0" parTransId="{A1E701DD-8DFF-9944-B557-0FD672799D71}" sibTransId="{7B811039-5304-C84F-92FD-0B767FF6A994}"/>
    <dgm:cxn modelId="{6CF8B8E8-36AC-8842-824B-974DCBFCE7D9}" type="presOf" srcId="{99392F91-83E8-5E47-A448-16AE1A23127C}" destId="{799EB421-AB80-4649-A724-C3AFE96E878F}" srcOrd="0" destOrd="0" presId="urn:microsoft.com/office/officeart/2005/8/layout/default"/>
    <dgm:cxn modelId="{FBA22D37-C566-A140-80E3-CCB2B947D8E0}" type="presParOf" srcId="{D0D3B513-A9EB-E44C-A568-BB441228B3E6}" destId="{DB8481E1-D5E1-8E47-ADFA-877A21AE5FF7}" srcOrd="0" destOrd="0" presId="urn:microsoft.com/office/officeart/2005/8/layout/default"/>
    <dgm:cxn modelId="{6C50332B-EFA3-1242-8609-DA1B72FAB1FF}" type="presParOf" srcId="{D0D3B513-A9EB-E44C-A568-BB441228B3E6}" destId="{24691B26-5DD9-7F44-AA6D-52BF8EDE1EA1}" srcOrd="1" destOrd="0" presId="urn:microsoft.com/office/officeart/2005/8/layout/default"/>
    <dgm:cxn modelId="{6D70A0DA-40DB-C942-9F4D-5B9FF48A16CF}" type="presParOf" srcId="{D0D3B513-A9EB-E44C-A568-BB441228B3E6}" destId="{0EC393CE-1FB1-5B4C-B29E-5385A1D70BF9}" srcOrd="2" destOrd="0" presId="urn:microsoft.com/office/officeart/2005/8/layout/default"/>
    <dgm:cxn modelId="{792F2FE9-A82B-3946-8BC4-08D34B94F929}" type="presParOf" srcId="{D0D3B513-A9EB-E44C-A568-BB441228B3E6}" destId="{FA3FD4D5-0119-1B46-B967-B853BC7ED3D4}" srcOrd="3" destOrd="0" presId="urn:microsoft.com/office/officeart/2005/8/layout/default"/>
    <dgm:cxn modelId="{BC74D43D-DEF2-494F-9421-52FDB44368C3}" type="presParOf" srcId="{D0D3B513-A9EB-E44C-A568-BB441228B3E6}" destId="{EF73C7C7-BF8C-CD48-BBC3-312474080D53}" srcOrd="4" destOrd="0" presId="urn:microsoft.com/office/officeart/2005/8/layout/default"/>
    <dgm:cxn modelId="{6A3EFA55-EEFD-084F-B831-D58EE6CDD255}" type="presParOf" srcId="{D0D3B513-A9EB-E44C-A568-BB441228B3E6}" destId="{654250B8-C749-BC44-BBE5-A04347210562}" srcOrd="5" destOrd="0" presId="urn:microsoft.com/office/officeart/2005/8/layout/default"/>
    <dgm:cxn modelId="{B8ED6C27-05F7-4B4C-9BBD-C6AB2A3E8882}" type="presParOf" srcId="{D0D3B513-A9EB-E44C-A568-BB441228B3E6}" destId="{5538B0D8-163F-6F45-8D07-498EA6DAAF5B}" srcOrd="6" destOrd="0" presId="urn:microsoft.com/office/officeart/2005/8/layout/default"/>
    <dgm:cxn modelId="{EC66CDF6-56C0-2C4A-9A50-544AC15A7001}" type="presParOf" srcId="{D0D3B513-A9EB-E44C-A568-BB441228B3E6}" destId="{24A4A350-8F4B-8744-BF3C-8202A2F586E5}" srcOrd="7" destOrd="0" presId="urn:microsoft.com/office/officeart/2005/8/layout/default"/>
    <dgm:cxn modelId="{68942932-193C-DE43-BB66-93D5B566219B}" type="presParOf" srcId="{D0D3B513-A9EB-E44C-A568-BB441228B3E6}" destId="{9D5B6EFD-83FA-8642-9819-61F86D5D23F6}" srcOrd="8" destOrd="0" presId="urn:microsoft.com/office/officeart/2005/8/layout/default"/>
    <dgm:cxn modelId="{F9C1B8EA-5A84-3F41-90A8-1960FA54E491}" type="presParOf" srcId="{D0D3B513-A9EB-E44C-A568-BB441228B3E6}" destId="{1D88D6D1-3E93-1540-B43C-27BCD4F93389}" srcOrd="9" destOrd="0" presId="urn:microsoft.com/office/officeart/2005/8/layout/default"/>
    <dgm:cxn modelId="{B90D466A-1D13-7F4D-9CFC-8D0C54EF02C5}" type="presParOf" srcId="{D0D3B513-A9EB-E44C-A568-BB441228B3E6}" destId="{28F898A5-C66B-F642-9E76-1E4CF4A040A7}" srcOrd="10" destOrd="0" presId="urn:microsoft.com/office/officeart/2005/8/layout/default"/>
    <dgm:cxn modelId="{4A876FC9-BB89-7148-82AF-DBDAD0D4E717}" type="presParOf" srcId="{D0D3B513-A9EB-E44C-A568-BB441228B3E6}" destId="{ECF87C6F-E724-9A41-B7D0-65004EF45BA1}" srcOrd="11" destOrd="0" presId="urn:microsoft.com/office/officeart/2005/8/layout/default"/>
    <dgm:cxn modelId="{8DC9F8F7-BD53-4247-B4FD-51853A6832F5}" type="presParOf" srcId="{D0D3B513-A9EB-E44C-A568-BB441228B3E6}" destId="{2C1253EB-D8AA-C44C-B91E-928720E51DA2}" srcOrd="12" destOrd="0" presId="urn:microsoft.com/office/officeart/2005/8/layout/default"/>
    <dgm:cxn modelId="{B07CB810-F5A6-704A-8D28-4936474C2584}" type="presParOf" srcId="{D0D3B513-A9EB-E44C-A568-BB441228B3E6}" destId="{37AADF94-8FF7-F648-A2AA-3F970843A1BF}" srcOrd="13" destOrd="0" presId="urn:microsoft.com/office/officeart/2005/8/layout/default"/>
    <dgm:cxn modelId="{8F05E51E-7447-394C-BA22-822D5415EC63}" type="presParOf" srcId="{D0D3B513-A9EB-E44C-A568-BB441228B3E6}" destId="{B4947489-1BEF-3843-8F78-5984D2024A07}" srcOrd="14" destOrd="0" presId="urn:microsoft.com/office/officeart/2005/8/layout/default"/>
    <dgm:cxn modelId="{E80DF586-257B-994F-AFD7-81F66F2994F3}" type="presParOf" srcId="{D0D3B513-A9EB-E44C-A568-BB441228B3E6}" destId="{5A6D272A-4F4A-B345-BDAC-E02FFE0FDC13}" srcOrd="15" destOrd="0" presId="urn:microsoft.com/office/officeart/2005/8/layout/default"/>
    <dgm:cxn modelId="{1E31704A-7457-5142-9BF3-CD01A82C5B32}" type="presParOf" srcId="{D0D3B513-A9EB-E44C-A568-BB441228B3E6}" destId="{F622937A-B6A5-7048-AB86-ACA231618279}" srcOrd="16" destOrd="0" presId="urn:microsoft.com/office/officeart/2005/8/layout/default"/>
    <dgm:cxn modelId="{5A457BAC-C710-BB49-A1E3-5F17937640F9}" type="presParOf" srcId="{D0D3B513-A9EB-E44C-A568-BB441228B3E6}" destId="{E10AF3E6-E5D6-A244-9A8A-3E89732279BF}" srcOrd="17" destOrd="0" presId="urn:microsoft.com/office/officeart/2005/8/layout/default"/>
    <dgm:cxn modelId="{0FD6D7AB-E59E-094A-AE84-89A7ABA1955E}" type="presParOf" srcId="{D0D3B513-A9EB-E44C-A568-BB441228B3E6}" destId="{202093B4-5E7C-D34B-8957-534AE9086C8E}" srcOrd="18" destOrd="0" presId="urn:microsoft.com/office/officeart/2005/8/layout/default"/>
    <dgm:cxn modelId="{33680FD7-15C5-A845-9EC3-2A46875CB5D9}" type="presParOf" srcId="{D0D3B513-A9EB-E44C-A568-BB441228B3E6}" destId="{3042FC27-48FF-8D4D-8457-404A49BA78BA}" srcOrd="19" destOrd="0" presId="urn:microsoft.com/office/officeart/2005/8/layout/default"/>
    <dgm:cxn modelId="{D7038E43-E9BB-5B4E-A88F-ADF7A67329E0}" type="presParOf" srcId="{D0D3B513-A9EB-E44C-A568-BB441228B3E6}" destId="{799EB421-AB80-4649-A724-C3AFE96E878F}" srcOrd="20" destOrd="0" presId="urn:microsoft.com/office/officeart/2005/8/layout/default"/>
    <dgm:cxn modelId="{EDAF1560-8CBD-B544-A8D7-C1145F3C8C64}" type="presParOf" srcId="{D0D3B513-A9EB-E44C-A568-BB441228B3E6}" destId="{183DBCF2-911C-0D4C-BD11-A0B8D033C653}" srcOrd="21" destOrd="0" presId="urn:microsoft.com/office/officeart/2005/8/layout/default"/>
    <dgm:cxn modelId="{BD96F921-1EB0-9B4C-8CE4-F8BE55C96827}" type="presParOf" srcId="{D0D3B513-A9EB-E44C-A568-BB441228B3E6}" destId="{2970519D-9EC7-7640-BCEB-A4691D7EFD48}" srcOrd="22" destOrd="0" presId="urn:microsoft.com/office/officeart/2005/8/layout/defaul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0C978AC-DE7A-F543-934F-95C9B364C269}" type="doc">
      <dgm:prSet loTypeId="urn:microsoft.com/office/officeart/2005/8/layout/default" loCatId="" qsTypeId="urn:microsoft.com/office/officeart/2005/8/quickstyle/simple1" qsCatId="simple" csTypeId="urn:microsoft.com/office/officeart/2005/8/colors/accent1_2" csCatId="accent1" phldr="1"/>
      <dgm:spPr/>
      <dgm:t>
        <a:bodyPr/>
        <a:lstStyle/>
        <a:p>
          <a:endParaRPr lang="pt-PT"/>
        </a:p>
      </dgm:t>
    </dgm:pt>
    <dgm:pt modelId="{B2D0D296-01CF-8345-BCD5-571508B7DBF9}">
      <dgm:prSet phldrT="[Texto]"/>
      <dgm:spPr>
        <a:solidFill>
          <a:schemeClr val="accent4">
            <a:lumMod val="20000"/>
            <a:lumOff val="80000"/>
          </a:schemeClr>
        </a:solidFill>
      </dgm:spPr>
      <dgm:t>
        <a:bodyPr/>
        <a:lstStyle/>
        <a:p>
          <a:r>
            <a:rPr lang="en-US" b="1" i="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Boa </a:t>
          </a:r>
          <a:r>
            <a:rPr lang="en-US" b="1" i="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definição</a:t>
          </a:r>
          <a:r>
            <a:rPr lang="en-US" b="1" i="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 das </a:t>
          </a:r>
          <a:r>
            <a:rPr lang="en-US" b="1" i="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variáveis</a:t>
          </a:r>
          <a:endParaRPr lang="pt-PT" b="1" i="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endParaRPr>
        </a:p>
      </dgm:t>
    </dgm:pt>
    <dgm:pt modelId="{9D56132C-E28C-3B49-B28B-FCFAE4F9E0FC}" type="parTrans" cxnId="{69CF9B9F-F224-DB4E-9136-CA5AAF200ED3}">
      <dgm:prSet/>
      <dgm:spPr/>
      <dgm:t>
        <a:bodyPr/>
        <a:lstStyle/>
        <a:p>
          <a:endParaRPr lang="pt-PT"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dgm:t>
    </dgm:pt>
    <dgm:pt modelId="{AE690552-CDC7-5F4B-B66C-DBE6C534C78C}" type="sibTrans" cxnId="{69CF9B9F-F224-DB4E-9136-CA5AAF200ED3}">
      <dgm:prSet/>
      <dgm:spPr/>
      <dgm:t>
        <a:bodyPr/>
        <a:lstStyle/>
        <a:p>
          <a:endParaRPr lang="pt-PT"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dgm:t>
    </dgm:pt>
    <dgm:pt modelId="{97E24E76-5BF4-1548-A270-D2DC1080F55A}">
      <dgm:prSet/>
      <dgm:spPr>
        <a:solidFill>
          <a:schemeClr val="accent4">
            <a:lumMod val="20000"/>
            <a:lumOff val="80000"/>
          </a:schemeClr>
        </a:solidFill>
      </dgm:spPr>
      <dgm:t>
        <a:bodyPr/>
        <a:lstStyle/>
        <a:p>
          <a:r>
            <a:rPr lang="en-US" b="1" i="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Definição</a:t>
          </a:r>
          <a:r>
            <a:rPr lang="en-US" b="1" i="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 dos </a:t>
          </a:r>
          <a:r>
            <a:rPr lang="en-US" b="1" i="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tipos</a:t>
          </a:r>
          <a:r>
            <a:rPr lang="en-US" b="1" i="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 de dados (data types)</a:t>
          </a:r>
        </a:p>
      </dgm:t>
    </dgm:pt>
    <dgm:pt modelId="{08342278-3A56-D141-831D-4A37F6D35A6B}" type="parTrans" cxnId="{EAFE37E5-C390-9A4C-BD82-A6011101D1D0}">
      <dgm:prSet/>
      <dgm:spPr/>
      <dgm:t>
        <a:bodyPr/>
        <a:lstStyle/>
        <a:p>
          <a:endParaRPr lang="pt-PT"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dgm:t>
    </dgm:pt>
    <dgm:pt modelId="{44661E6D-1D69-8848-A58D-C2CC28C46807}" type="sibTrans" cxnId="{EAFE37E5-C390-9A4C-BD82-A6011101D1D0}">
      <dgm:prSet/>
      <dgm:spPr/>
      <dgm:t>
        <a:bodyPr/>
        <a:lstStyle/>
        <a:p>
          <a:endParaRPr lang="pt-PT"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dgm:t>
    </dgm:pt>
    <dgm:pt modelId="{41A1E6E6-FC3C-9C4A-951D-54BCF09D0E6D}">
      <dgm:prSet/>
      <dgm:spPr>
        <a:solidFill>
          <a:schemeClr val="accent4">
            <a:lumMod val="20000"/>
            <a:lumOff val="80000"/>
          </a:schemeClr>
        </a:solidFill>
      </dgm:spPr>
      <dgm:t>
        <a:bodyPr/>
        <a:lstStyle/>
        <a:p>
          <a:r>
            <a:rPr lang="en-US" b="1" i="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Codificação</a:t>
          </a:r>
          <a:r>
            <a:rPr lang="en-US" b="1" i="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 das </a:t>
          </a:r>
          <a:r>
            <a:rPr lang="en-US" b="1" i="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variáveis</a:t>
          </a:r>
          <a:endParaRPr lang="en-US" b="1" i="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endParaRPr>
        </a:p>
      </dgm:t>
    </dgm:pt>
    <dgm:pt modelId="{8C29830B-6067-D64A-84A6-59442AE8F251}" type="parTrans" cxnId="{77563B6B-4963-FA40-B658-63C1F590795A}">
      <dgm:prSet/>
      <dgm:spPr/>
      <dgm:t>
        <a:bodyPr/>
        <a:lstStyle/>
        <a:p>
          <a:endParaRPr lang="pt-PT"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dgm:t>
    </dgm:pt>
    <dgm:pt modelId="{3AC92704-78D5-614E-AB97-990F5D221B03}" type="sibTrans" cxnId="{77563B6B-4963-FA40-B658-63C1F590795A}">
      <dgm:prSet/>
      <dgm:spPr/>
      <dgm:t>
        <a:bodyPr/>
        <a:lstStyle/>
        <a:p>
          <a:endParaRPr lang="pt-PT"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dgm:t>
    </dgm:pt>
    <dgm:pt modelId="{CD43F21A-D341-B74E-B483-F976251C4D9F}">
      <dgm:prSet/>
      <dgm:spPr>
        <a:solidFill>
          <a:schemeClr val="accent4">
            <a:lumMod val="20000"/>
            <a:lumOff val="80000"/>
          </a:schemeClr>
        </a:solidFill>
      </dgm:spPr>
      <dgm:t>
        <a:bodyPr/>
        <a:lstStyle/>
        <a:p>
          <a:r>
            <a:rPr lang="en-US" b="1" i="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Registo</a:t>
          </a:r>
          <a:r>
            <a:rPr lang="en-US" b="1" i="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 de auditoria</a:t>
          </a:r>
        </a:p>
      </dgm:t>
    </dgm:pt>
    <dgm:pt modelId="{A33D112B-7748-FE47-8E5D-5BA093E1FBA3}" type="parTrans" cxnId="{31FAD795-AF77-CA4A-84D2-48803F5E6B94}">
      <dgm:prSet/>
      <dgm:spPr/>
      <dgm:t>
        <a:bodyPr/>
        <a:lstStyle/>
        <a:p>
          <a:endParaRPr lang="pt-PT"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dgm:t>
    </dgm:pt>
    <dgm:pt modelId="{86330F42-0BCE-B143-82B2-872AFA602988}" type="sibTrans" cxnId="{31FAD795-AF77-CA4A-84D2-48803F5E6B94}">
      <dgm:prSet/>
      <dgm:spPr/>
      <dgm:t>
        <a:bodyPr/>
        <a:lstStyle/>
        <a:p>
          <a:endParaRPr lang="pt-PT" b="0" i="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dgm:t>
    </dgm:pt>
    <dgm:pt modelId="{D0D3B513-A9EB-E44C-A568-BB441228B3E6}" type="pres">
      <dgm:prSet presAssocID="{10C978AC-DE7A-F543-934F-95C9B364C269}" presName="diagram" presStyleCnt="0">
        <dgm:presLayoutVars>
          <dgm:dir/>
          <dgm:resizeHandles val="exact"/>
        </dgm:presLayoutVars>
      </dgm:prSet>
      <dgm:spPr/>
    </dgm:pt>
    <dgm:pt modelId="{DB8481E1-D5E1-8E47-ADFA-877A21AE5FF7}" type="pres">
      <dgm:prSet presAssocID="{B2D0D296-01CF-8345-BCD5-571508B7DBF9}" presName="node" presStyleLbl="node1" presStyleIdx="0" presStyleCnt="4">
        <dgm:presLayoutVars>
          <dgm:bulletEnabled val="1"/>
        </dgm:presLayoutVars>
      </dgm:prSet>
      <dgm:spPr/>
    </dgm:pt>
    <dgm:pt modelId="{24691B26-5DD9-7F44-AA6D-52BF8EDE1EA1}" type="pres">
      <dgm:prSet presAssocID="{AE690552-CDC7-5F4B-B66C-DBE6C534C78C}" presName="sibTrans" presStyleCnt="0"/>
      <dgm:spPr/>
    </dgm:pt>
    <dgm:pt modelId="{46C9E9FC-531C-2A45-AFAE-A193D331A05B}" type="pres">
      <dgm:prSet presAssocID="{97E24E76-5BF4-1548-A270-D2DC1080F55A}" presName="node" presStyleLbl="node1" presStyleIdx="1" presStyleCnt="4">
        <dgm:presLayoutVars>
          <dgm:bulletEnabled val="1"/>
        </dgm:presLayoutVars>
      </dgm:prSet>
      <dgm:spPr/>
    </dgm:pt>
    <dgm:pt modelId="{2C5D7E5A-8BCC-E54E-9B0A-24DA6E75812E}" type="pres">
      <dgm:prSet presAssocID="{44661E6D-1D69-8848-A58D-C2CC28C46807}" presName="sibTrans" presStyleCnt="0"/>
      <dgm:spPr/>
    </dgm:pt>
    <dgm:pt modelId="{3E683D0E-9358-D24E-B42F-A43B2C9192E7}" type="pres">
      <dgm:prSet presAssocID="{41A1E6E6-FC3C-9C4A-951D-54BCF09D0E6D}" presName="node" presStyleLbl="node1" presStyleIdx="2" presStyleCnt="4">
        <dgm:presLayoutVars>
          <dgm:bulletEnabled val="1"/>
        </dgm:presLayoutVars>
      </dgm:prSet>
      <dgm:spPr/>
    </dgm:pt>
    <dgm:pt modelId="{DCE704C1-33E3-A345-90EB-42EAFFCF0776}" type="pres">
      <dgm:prSet presAssocID="{3AC92704-78D5-614E-AB97-990F5D221B03}" presName="sibTrans" presStyleCnt="0"/>
      <dgm:spPr/>
    </dgm:pt>
    <dgm:pt modelId="{D461B6FE-4ADF-454A-9263-BAD5AB050107}" type="pres">
      <dgm:prSet presAssocID="{CD43F21A-D341-B74E-B483-F976251C4D9F}" presName="node" presStyleLbl="node1" presStyleIdx="3" presStyleCnt="4">
        <dgm:presLayoutVars>
          <dgm:bulletEnabled val="1"/>
        </dgm:presLayoutVars>
      </dgm:prSet>
      <dgm:spPr/>
    </dgm:pt>
  </dgm:ptLst>
  <dgm:cxnLst>
    <dgm:cxn modelId="{24A35F04-FF2E-3D4B-84FE-0AD8EF406D1E}" type="presOf" srcId="{10C978AC-DE7A-F543-934F-95C9B364C269}" destId="{D0D3B513-A9EB-E44C-A568-BB441228B3E6}" srcOrd="0" destOrd="0" presId="urn:microsoft.com/office/officeart/2005/8/layout/default"/>
    <dgm:cxn modelId="{A0028129-FCB5-CD4E-AD9F-900F2042D31A}" type="presOf" srcId="{41A1E6E6-FC3C-9C4A-951D-54BCF09D0E6D}" destId="{3E683D0E-9358-D24E-B42F-A43B2C9192E7}" srcOrd="0" destOrd="0" presId="urn:microsoft.com/office/officeart/2005/8/layout/default"/>
    <dgm:cxn modelId="{77563B6B-4963-FA40-B658-63C1F590795A}" srcId="{10C978AC-DE7A-F543-934F-95C9B364C269}" destId="{41A1E6E6-FC3C-9C4A-951D-54BCF09D0E6D}" srcOrd="2" destOrd="0" parTransId="{8C29830B-6067-D64A-84A6-59442AE8F251}" sibTransId="{3AC92704-78D5-614E-AB97-990F5D221B03}"/>
    <dgm:cxn modelId="{4BB10E8F-378A-3A44-809D-33F5EF65424E}" type="presOf" srcId="{B2D0D296-01CF-8345-BCD5-571508B7DBF9}" destId="{DB8481E1-D5E1-8E47-ADFA-877A21AE5FF7}" srcOrd="0" destOrd="0" presId="urn:microsoft.com/office/officeart/2005/8/layout/default"/>
    <dgm:cxn modelId="{31FAD795-AF77-CA4A-84D2-48803F5E6B94}" srcId="{10C978AC-DE7A-F543-934F-95C9B364C269}" destId="{CD43F21A-D341-B74E-B483-F976251C4D9F}" srcOrd="3" destOrd="0" parTransId="{A33D112B-7748-FE47-8E5D-5BA093E1FBA3}" sibTransId="{86330F42-0BCE-B143-82B2-872AFA602988}"/>
    <dgm:cxn modelId="{69CF9B9F-F224-DB4E-9136-CA5AAF200ED3}" srcId="{10C978AC-DE7A-F543-934F-95C9B364C269}" destId="{B2D0D296-01CF-8345-BCD5-571508B7DBF9}" srcOrd="0" destOrd="0" parTransId="{9D56132C-E28C-3B49-B28B-FCFAE4F9E0FC}" sibTransId="{AE690552-CDC7-5F4B-B66C-DBE6C534C78C}"/>
    <dgm:cxn modelId="{8A6325B5-0736-9B4D-B47A-DA4C6BC8D5C3}" type="presOf" srcId="{97E24E76-5BF4-1548-A270-D2DC1080F55A}" destId="{46C9E9FC-531C-2A45-AFAE-A193D331A05B}" srcOrd="0" destOrd="0" presId="urn:microsoft.com/office/officeart/2005/8/layout/default"/>
    <dgm:cxn modelId="{CF1EC9BF-C57C-BF47-827B-DD9F1024DF3F}" type="presOf" srcId="{CD43F21A-D341-B74E-B483-F976251C4D9F}" destId="{D461B6FE-4ADF-454A-9263-BAD5AB050107}" srcOrd="0" destOrd="0" presId="urn:microsoft.com/office/officeart/2005/8/layout/default"/>
    <dgm:cxn modelId="{EAFE37E5-C390-9A4C-BD82-A6011101D1D0}" srcId="{10C978AC-DE7A-F543-934F-95C9B364C269}" destId="{97E24E76-5BF4-1548-A270-D2DC1080F55A}" srcOrd="1" destOrd="0" parTransId="{08342278-3A56-D141-831D-4A37F6D35A6B}" sibTransId="{44661E6D-1D69-8848-A58D-C2CC28C46807}"/>
    <dgm:cxn modelId="{FBA22D37-C566-A140-80E3-CCB2B947D8E0}" type="presParOf" srcId="{D0D3B513-A9EB-E44C-A568-BB441228B3E6}" destId="{DB8481E1-D5E1-8E47-ADFA-877A21AE5FF7}" srcOrd="0" destOrd="0" presId="urn:microsoft.com/office/officeart/2005/8/layout/default"/>
    <dgm:cxn modelId="{6C50332B-EFA3-1242-8609-DA1B72FAB1FF}" type="presParOf" srcId="{D0D3B513-A9EB-E44C-A568-BB441228B3E6}" destId="{24691B26-5DD9-7F44-AA6D-52BF8EDE1EA1}" srcOrd="1" destOrd="0" presId="urn:microsoft.com/office/officeart/2005/8/layout/default"/>
    <dgm:cxn modelId="{5BF071AB-95EA-8148-B295-7260267B028C}" type="presParOf" srcId="{D0D3B513-A9EB-E44C-A568-BB441228B3E6}" destId="{46C9E9FC-531C-2A45-AFAE-A193D331A05B}" srcOrd="2" destOrd="0" presId="urn:microsoft.com/office/officeart/2005/8/layout/default"/>
    <dgm:cxn modelId="{7EC9A2BD-21DC-D945-8058-167FDA141FF7}" type="presParOf" srcId="{D0D3B513-A9EB-E44C-A568-BB441228B3E6}" destId="{2C5D7E5A-8BCC-E54E-9B0A-24DA6E75812E}" srcOrd="3" destOrd="0" presId="urn:microsoft.com/office/officeart/2005/8/layout/default"/>
    <dgm:cxn modelId="{2DFD35B5-0F46-5042-9DF9-0896444ED928}" type="presParOf" srcId="{D0D3B513-A9EB-E44C-A568-BB441228B3E6}" destId="{3E683D0E-9358-D24E-B42F-A43B2C9192E7}" srcOrd="4" destOrd="0" presId="urn:microsoft.com/office/officeart/2005/8/layout/default"/>
    <dgm:cxn modelId="{8B8B9575-D0A7-194D-ACAB-1CB3E2E9632C}" type="presParOf" srcId="{D0D3B513-A9EB-E44C-A568-BB441228B3E6}" destId="{DCE704C1-33E3-A345-90EB-42EAFFCF0776}" srcOrd="5" destOrd="0" presId="urn:microsoft.com/office/officeart/2005/8/layout/default"/>
    <dgm:cxn modelId="{8F7352A6-32EE-354D-9EEE-A48F8FB773ED}" type="presParOf" srcId="{D0D3B513-A9EB-E44C-A568-BB441228B3E6}" destId="{D461B6FE-4ADF-454A-9263-BAD5AB050107}" srcOrd="6" destOrd="0" presId="urn:microsoft.com/office/officeart/2005/8/layout/default"/>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481E1-D5E1-8E47-ADFA-877A21AE5FF7}">
      <dsp:nvSpPr>
        <dsp:cNvPr id="0" name=""/>
        <dsp:cNvSpPr/>
      </dsp:nvSpPr>
      <dsp:spPr>
        <a:xfrm>
          <a:off x="3052" y="41635"/>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Acesso</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Colaborativo</a:t>
          </a:r>
          <a:endParaRPr lang="pt-PT"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sp:txBody>
      <dsp:txXfrm>
        <a:off x="3052" y="41635"/>
        <a:ext cx="2421938" cy="1453163"/>
      </dsp:txXfrm>
    </dsp:sp>
    <dsp:sp modelId="{0EC393CE-1FB1-5B4C-B29E-5385A1D70BF9}">
      <dsp:nvSpPr>
        <dsp:cNvPr id="0" name=""/>
        <dsp:cNvSpPr/>
      </dsp:nvSpPr>
      <dsp:spPr>
        <a:xfrm>
          <a:off x="2667185" y="41635"/>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Gestão</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utilizadores</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e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segurança</a:t>
          </a:r>
          <a:endParaRPr lang="pt-PT"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sp:txBody>
      <dsp:txXfrm>
        <a:off x="2667185" y="41635"/>
        <a:ext cx="2421938" cy="1453163"/>
      </dsp:txXfrm>
    </dsp:sp>
    <dsp:sp modelId="{EF73C7C7-BF8C-CD48-BBC3-312474080D53}">
      <dsp:nvSpPr>
        <dsp:cNvPr id="0" name=""/>
        <dsp:cNvSpPr/>
      </dsp:nvSpPr>
      <dsp:spPr>
        <a:xfrm>
          <a:off x="5331317" y="41635"/>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eCRFs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intuitivos</a:t>
          </a:r>
          <a:endParaRPr lang="pt-PT"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sp:txBody>
      <dsp:txXfrm>
        <a:off x="5331317" y="41635"/>
        <a:ext cx="2421938" cy="1453163"/>
      </dsp:txXfrm>
    </dsp:sp>
    <dsp:sp modelId="{5538B0D8-163F-6F45-8D07-498EA6DAAF5B}">
      <dsp:nvSpPr>
        <dsp:cNvPr id="0" name=""/>
        <dsp:cNvSpPr/>
      </dsp:nvSpPr>
      <dsp:spPr>
        <a:xfrm>
          <a:off x="7995450" y="41635"/>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Validação</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verificações</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integridade</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endParaRPr lang="pt-PT"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sp:txBody>
      <dsp:txXfrm>
        <a:off x="7995450" y="41635"/>
        <a:ext cx="2421938" cy="1453163"/>
      </dsp:txXfrm>
    </dsp:sp>
    <dsp:sp modelId="{9D5B6EFD-83FA-8642-9819-61F86D5D23F6}">
      <dsp:nvSpPr>
        <dsp:cNvPr id="0" name=""/>
        <dsp:cNvSpPr/>
      </dsp:nvSpPr>
      <dsp:spPr>
        <a:xfrm>
          <a:off x="3052" y="1736992"/>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Possibilidade</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auditoria</a:t>
          </a:r>
          <a:endParaRPr lang="pt-PT"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sp:txBody>
      <dsp:txXfrm>
        <a:off x="3052" y="1736992"/>
        <a:ext cx="2421938" cy="1453163"/>
      </dsp:txXfrm>
    </dsp:sp>
    <dsp:sp modelId="{28F898A5-C66B-F642-9E76-1E4CF4A040A7}">
      <dsp:nvSpPr>
        <dsp:cNvPr id="0" name=""/>
        <dsp:cNvSpPr/>
      </dsp:nvSpPr>
      <dsp:spPr>
        <a:xfrm>
          <a:off x="2667185" y="1736992"/>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Armazenamento</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e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partilha</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protocolos</a:t>
          </a:r>
          <a:endPar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sp:txBody>
      <dsp:txXfrm>
        <a:off x="2667185" y="1736992"/>
        <a:ext cx="2421938" cy="1453163"/>
      </dsp:txXfrm>
    </dsp:sp>
    <dsp:sp modelId="{2C1253EB-D8AA-C44C-B91E-928720E51DA2}">
      <dsp:nvSpPr>
        <dsp:cNvPr id="0" name=""/>
        <dsp:cNvSpPr/>
      </dsp:nvSpPr>
      <dsp:spPr>
        <a:xfrm>
          <a:off x="5331317" y="1736992"/>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Armazenamento</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central e backups</a:t>
          </a:r>
        </a:p>
      </dsp:txBody>
      <dsp:txXfrm>
        <a:off x="5331317" y="1736992"/>
        <a:ext cx="2421938" cy="1453163"/>
      </dsp:txXfrm>
    </dsp:sp>
    <dsp:sp modelId="{B4947489-1BEF-3843-8F78-5984D2024A07}">
      <dsp:nvSpPr>
        <dsp:cNvPr id="0" name=""/>
        <dsp:cNvSpPr/>
      </dsp:nvSpPr>
      <dsp:spPr>
        <a:xfrm>
          <a:off x="7995450" y="1736992"/>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Exportação</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dados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adequada</a:t>
          </a:r>
          <a:endPar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sp:txBody>
      <dsp:txXfrm>
        <a:off x="7995450" y="1736992"/>
        <a:ext cx="2421938" cy="1453163"/>
      </dsp:txXfrm>
    </dsp:sp>
    <dsp:sp modelId="{F622937A-B6A5-7048-AB86-ACA231618279}">
      <dsp:nvSpPr>
        <dsp:cNvPr id="0" name=""/>
        <dsp:cNvSpPr/>
      </dsp:nvSpPr>
      <dsp:spPr>
        <a:xfrm>
          <a:off x="3052" y="3432349"/>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Importação</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dados</a:t>
          </a:r>
        </a:p>
      </dsp:txBody>
      <dsp:txXfrm>
        <a:off x="3052" y="3432349"/>
        <a:ext cx="2421938" cy="1453163"/>
      </dsp:txXfrm>
    </dsp:sp>
    <dsp:sp modelId="{202093B4-5E7C-D34B-8957-534AE9086C8E}">
      <dsp:nvSpPr>
        <dsp:cNvPr id="0" name=""/>
        <dsp:cNvSpPr/>
      </dsp:nvSpPr>
      <dsp:spPr>
        <a:xfrm>
          <a:off x="2667185" y="3432349"/>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Rápido</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ciclo</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vida</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do software</a:t>
          </a:r>
        </a:p>
      </dsp:txBody>
      <dsp:txXfrm>
        <a:off x="2667185" y="3432349"/>
        <a:ext cx="2421938" cy="1453163"/>
      </dsp:txXfrm>
    </dsp:sp>
    <dsp:sp modelId="{799EB421-AB80-4649-A724-C3AFE96E878F}">
      <dsp:nvSpPr>
        <dsp:cNvPr id="0" name=""/>
        <dsp:cNvSpPr/>
      </dsp:nvSpPr>
      <dsp:spPr>
        <a:xfrm>
          <a:off x="5331317" y="3432349"/>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Modelo</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capaz</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abranger</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projetos</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de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áreas</a:t>
          </a:r>
          <a:r>
            <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 </a:t>
          </a:r>
          <a:r>
            <a:rPr lang="en-US" sz="2000" b="1" i="0" kern="1200" dirty="0" err="1">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diferentes</a:t>
          </a:r>
          <a:endParaRPr lang="en-US"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endParaRPr>
        </a:p>
      </dsp:txBody>
      <dsp:txXfrm>
        <a:off x="5331317" y="3432349"/>
        <a:ext cx="2421938" cy="1453163"/>
      </dsp:txXfrm>
    </dsp:sp>
    <dsp:sp modelId="{2970519D-9EC7-7640-BCEB-A4691D7EFD48}">
      <dsp:nvSpPr>
        <dsp:cNvPr id="0" name=""/>
        <dsp:cNvSpPr/>
      </dsp:nvSpPr>
      <dsp:spPr>
        <a:xfrm>
          <a:off x="7995450" y="3432349"/>
          <a:ext cx="2421938" cy="1453163"/>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pt-PT" sz="2000" b="1" i="0" kern="1200" dirty="0">
              <a:solidFill>
                <a:sysClr val="windowText" lastClr="000000"/>
              </a:solidFill>
              <a:latin typeface="Open Sans Semibold" panose="020B0606030504020204" pitchFamily="34" charset="0"/>
              <a:ea typeface="Open Sans Semibold" panose="020B0606030504020204" pitchFamily="34" charset="0"/>
              <a:cs typeface="Open Sans Semibold" panose="020B0606030504020204" pitchFamily="34" charset="0"/>
            </a:rPr>
            <a:t>...</a:t>
          </a:r>
        </a:p>
      </dsp:txBody>
      <dsp:txXfrm>
        <a:off x="7995450" y="3432349"/>
        <a:ext cx="2421938" cy="14531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8481E1-D5E1-8E47-ADFA-877A21AE5FF7}">
      <dsp:nvSpPr>
        <dsp:cNvPr id="0" name=""/>
        <dsp:cNvSpPr/>
      </dsp:nvSpPr>
      <dsp:spPr>
        <a:xfrm>
          <a:off x="789890" y="54"/>
          <a:ext cx="2875373" cy="1725224"/>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i="0" kern="120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Boa </a:t>
          </a:r>
          <a:r>
            <a:rPr lang="en-US" sz="2900" b="1" i="0" kern="120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definição</a:t>
          </a:r>
          <a:r>
            <a:rPr lang="en-US" sz="2900" b="1" i="0" kern="120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 das </a:t>
          </a:r>
          <a:r>
            <a:rPr lang="en-US" sz="2900" b="1" i="0" kern="120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variáveis</a:t>
          </a:r>
          <a:endParaRPr lang="pt-PT" sz="2900" b="1" i="0" kern="120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endParaRPr>
        </a:p>
      </dsp:txBody>
      <dsp:txXfrm>
        <a:off x="789890" y="54"/>
        <a:ext cx="2875373" cy="1725224"/>
      </dsp:txXfrm>
    </dsp:sp>
    <dsp:sp modelId="{46C9E9FC-531C-2A45-AFAE-A193D331A05B}">
      <dsp:nvSpPr>
        <dsp:cNvPr id="0" name=""/>
        <dsp:cNvSpPr/>
      </dsp:nvSpPr>
      <dsp:spPr>
        <a:xfrm>
          <a:off x="3952802" y="54"/>
          <a:ext cx="2875373" cy="1725224"/>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i="0" kern="120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Definição</a:t>
          </a:r>
          <a:r>
            <a:rPr lang="en-US" sz="2900" b="1" i="0" kern="120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 dos </a:t>
          </a:r>
          <a:r>
            <a:rPr lang="en-US" sz="2900" b="1" i="0" kern="120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tipos</a:t>
          </a:r>
          <a:r>
            <a:rPr lang="en-US" sz="2900" b="1" i="0" kern="120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 de dados (data types)</a:t>
          </a:r>
        </a:p>
      </dsp:txBody>
      <dsp:txXfrm>
        <a:off x="3952802" y="54"/>
        <a:ext cx="2875373" cy="1725224"/>
      </dsp:txXfrm>
    </dsp:sp>
    <dsp:sp modelId="{3E683D0E-9358-D24E-B42F-A43B2C9192E7}">
      <dsp:nvSpPr>
        <dsp:cNvPr id="0" name=""/>
        <dsp:cNvSpPr/>
      </dsp:nvSpPr>
      <dsp:spPr>
        <a:xfrm>
          <a:off x="789890" y="2012816"/>
          <a:ext cx="2875373" cy="1725224"/>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i="0" kern="120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Codificação</a:t>
          </a:r>
          <a:r>
            <a:rPr lang="en-US" sz="2900" b="1" i="0" kern="120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 das </a:t>
          </a:r>
          <a:r>
            <a:rPr lang="en-US" sz="2900" b="1" i="0" kern="120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variáveis</a:t>
          </a:r>
          <a:endParaRPr lang="en-US" sz="2900" b="1" i="0" kern="120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endParaRPr>
        </a:p>
      </dsp:txBody>
      <dsp:txXfrm>
        <a:off x="789890" y="2012816"/>
        <a:ext cx="2875373" cy="1725224"/>
      </dsp:txXfrm>
    </dsp:sp>
    <dsp:sp modelId="{D461B6FE-4ADF-454A-9263-BAD5AB050107}">
      <dsp:nvSpPr>
        <dsp:cNvPr id="0" name=""/>
        <dsp:cNvSpPr/>
      </dsp:nvSpPr>
      <dsp:spPr>
        <a:xfrm>
          <a:off x="3952802" y="2012816"/>
          <a:ext cx="2875373" cy="1725224"/>
        </a:xfrm>
        <a:prstGeom prst="rect">
          <a:avLst/>
        </a:prstGeom>
        <a:solidFill>
          <a:schemeClr val="accent4">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b="1" i="0" kern="1200" dirty="0" err="1">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Registo</a:t>
          </a:r>
          <a:r>
            <a:rPr lang="en-US" sz="2900" b="1" i="0" kern="1200" dirty="0">
              <a:solidFill>
                <a:schemeClr val="tx1"/>
              </a:solidFill>
              <a:latin typeface="Open Sans Semibold" panose="020B0606030504020204" pitchFamily="34" charset="0"/>
              <a:ea typeface="Open Sans Semibold" panose="020B0606030504020204" pitchFamily="34" charset="0"/>
              <a:cs typeface="Open Sans Semibold" panose="020B0606030504020204" pitchFamily="34" charset="0"/>
            </a:rPr>
            <a:t> de auditoria</a:t>
          </a:r>
        </a:p>
      </dsp:txBody>
      <dsp:txXfrm>
        <a:off x="3952802" y="2012816"/>
        <a:ext cx="2875373" cy="1725224"/>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60AF85-2F14-A24F-BEF0-F39F4A1E0AAB}" type="datetimeFigureOut">
              <a:rPr lang="en-US" smtClean="0"/>
              <a:t>6/17/22</a:t>
            </a:fld>
            <a:endParaRPr lang="en-US"/>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16173A-3ADD-ED47-8C23-1541AC02D564}" type="slidenum">
              <a:rPr lang="en-US" smtClean="0"/>
              <a:t>‹nº›</a:t>
            </a:fld>
            <a:endParaRPr lang="en-US"/>
          </a:p>
        </p:txBody>
      </p:sp>
    </p:spTree>
    <p:extLst>
      <p:ext uri="{BB962C8B-B14F-4D97-AF65-F5344CB8AC3E}">
        <p14:creationId xmlns:p14="http://schemas.microsoft.com/office/powerpoint/2010/main" val="31154093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3" Type="http://schemas.openxmlformats.org/officeDocument/2006/relationships/hyperlink" Target="https://www.google.com/url?sa=t&amp;rct=j&amp;q=&amp;esrc=s&amp;source=web&amp;cd=&amp;ved=2ahUKEwiOivSKoaP4AhXQxoUKHQhyAf4QFnoECCwQAQ&amp;url=https%3A%2F%2Fwww.lsuhsc.edu%2Fadmin%2Fit%2Fdocs%2FITOfficeHours-200220-REDCap.pptx&amp;usg=AOvVaw3apVGIP-Poe5bBCuPfpvur" TargetMode="External"/><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Contacto</a:t>
            </a:r>
            <a:r>
              <a:rPr lang="en-US" dirty="0"/>
              <a:t> </a:t>
            </a:r>
            <a:r>
              <a:rPr lang="en-US" dirty="0" err="1"/>
              <a:t>prévio</a:t>
            </a:r>
            <a:r>
              <a:rPr lang="en-US" dirty="0"/>
              <a:t> com </a:t>
            </a:r>
            <a:r>
              <a:rPr lang="en-US" dirty="0" err="1"/>
              <a:t>REDCap</a:t>
            </a:r>
            <a:r>
              <a:rPr lang="en-US" dirty="0"/>
              <a:t>?</a:t>
            </a:r>
          </a:p>
          <a:p>
            <a:r>
              <a:rPr lang="en-US" dirty="0" err="1"/>
              <a:t>Intenção</a:t>
            </a:r>
            <a:r>
              <a:rPr lang="en-US" dirty="0"/>
              <a:t> a </a:t>
            </a:r>
            <a:r>
              <a:rPr lang="en-US" dirty="0" err="1"/>
              <a:t>curto</a:t>
            </a:r>
            <a:r>
              <a:rPr lang="en-US" dirty="0"/>
              <a:t> </a:t>
            </a:r>
            <a:r>
              <a:rPr lang="en-US" dirty="0" err="1"/>
              <a:t>prazo</a:t>
            </a:r>
            <a:r>
              <a:rPr lang="en-US" dirty="0"/>
              <a:t> </a:t>
            </a:r>
            <a:r>
              <a:rPr lang="en-US" dirty="0" err="1"/>
              <a:t>em</a:t>
            </a:r>
            <a:r>
              <a:rPr lang="en-US" dirty="0"/>
              <a:t> </a:t>
            </a:r>
            <a:r>
              <a:rPr lang="en-US" dirty="0" err="1"/>
              <a:t>utilizar</a:t>
            </a:r>
            <a:r>
              <a:rPr lang="en-US" dirty="0"/>
              <a:t> o </a:t>
            </a:r>
            <a:r>
              <a:rPr lang="en-US" dirty="0" err="1"/>
              <a:t>REDCap</a:t>
            </a:r>
            <a:r>
              <a:rPr lang="en-US" dirty="0"/>
              <a:t>?</a:t>
            </a:r>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2</a:t>
            </a:fld>
            <a:endParaRPr lang="en-US"/>
          </a:p>
        </p:txBody>
      </p:sp>
    </p:spTree>
    <p:extLst>
      <p:ext uri="{BB962C8B-B14F-4D97-AF65-F5344CB8AC3E}">
        <p14:creationId xmlns:p14="http://schemas.microsoft.com/office/powerpoint/2010/main" val="231043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The flat-table structure used for collected research data is inefficient from a data storage standpoint, but very efficient from the perspective of study setup and ideal for embedded data export procedures. The researcher-led metadata creation process is fast and flexible, but does not encourage the use of data naming standards, with the exception that data dictionary templates are typically reused by researcher teams across studies.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11</a:t>
            </a:fld>
            <a:endParaRPr lang="en-US"/>
          </a:p>
        </p:txBody>
      </p:sp>
    </p:spTree>
    <p:extLst>
      <p:ext uri="{BB962C8B-B14F-4D97-AF65-F5344CB8AC3E}">
        <p14:creationId xmlns:p14="http://schemas.microsoft.com/office/powerpoint/2010/main" val="287244187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102</a:t>
            </a:fld>
            <a:endParaRPr lang="en-US"/>
          </a:p>
        </p:txBody>
      </p:sp>
    </p:spTree>
    <p:extLst>
      <p:ext uri="{BB962C8B-B14F-4D97-AF65-F5344CB8AC3E}">
        <p14:creationId xmlns:p14="http://schemas.microsoft.com/office/powerpoint/2010/main" val="18913688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None/>
            </a:pPr>
            <a:r>
              <a:rPr lang="en-US" b="1" u="sng" dirty="0"/>
              <a:t>Application Program Interface (API)</a:t>
            </a:r>
          </a:p>
          <a:p>
            <a:pPr>
              <a:lnSpc>
                <a:spcPct val="150000"/>
              </a:lnSpc>
            </a:pPr>
            <a:r>
              <a:rPr lang="en-US" sz="1200" dirty="0">
                <a:latin typeface="Times New Roman" panose="02020603050405020304" pitchFamily="18" charset="0"/>
                <a:cs typeface="Times New Roman" panose="02020603050405020304" pitchFamily="18" charset="0"/>
              </a:rPr>
              <a:t>Developed for programmers to get data in and out of </a:t>
            </a:r>
            <a:r>
              <a:rPr lang="en-US" sz="1200" dirty="0" err="1">
                <a:latin typeface="Times New Roman" panose="02020603050405020304" pitchFamily="18" charset="0"/>
                <a:cs typeface="Times New Roman" panose="02020603050405020304" pitchFamily="18" charset="0"/>
              </a:rPr>
              <a:t>REDCap</a:t>
            </a:r>
            <a:endParaRPr lang="en-US" sz="1200" dirty="0">
              <a:latin typeface="Times New Roman" panose="02020603050405020304" pitchFamily="18" charset="0"/>
              <a:cs typeface="Times New Roman" panose="02020603050405020304" pitchFamily="18" charset="0"/>
            </a:endParaRPr>
          </a:p>
          <a:p>
            <a:pPr>
              <a:lnSpc>
                <a:spcPct val="150000"/>
              </a:lnSpc>
            </a:pPr>
            <a:r>
              <a:rPr lang="en-US" sz="1200" dirty="0" err="1">
                <a:latin typeface="Times New Roman" panose="02020603050405020304" pitchFamily="18" charset="0"/>
                <a:cs typeface="Times New Roman" panose="02020603050405020304" pitchFamily="18" charset="0"/>
              </a:rPr>
              <a:t>REDCap</a:t>
            </a:r>
            <a:r>
              <a:rPr lang="en-US" sz="1200" dirty="0">
                <a:latin typeface="Times New Roman" panose="02020603050405020304" pitchFamily="18" charset="0"/>
                <a:cs typeface="Times New Roman" panose="02020603050405020304" pitchFamily="18" charset="0"/>
              </a:rPr>
              <a:t> databases with R, Python, and other similar tools. </a:t>
            </a:r>
          </a:p>
          <a:p>
            <a:pPr>
              <a:lnSpc>
                <a:spcPct val="150000"/>
              </a:lnSpc>
            </a:pPr>
            <a:r>
              <a:rPr lang="en-US" sz="1200" dirty="0">
                <a:latin typeface="Times New Roman" panose="02020603050405020304" pitchFamily="18" charset="0"/>
                <a:cs typeface="Times New Roman" panose="02020603050405020304" pitchFamily="18" charset="0"/>
              </a:rPr>
              <a:t>Can customize exports and imports (variables, events, reports) and save as a program rather than doing hands-on every time  </a:t>
            </a:r>
          </a:p>
          <a:p>
            <a:pPr>
              <a:lnSpc>
                <a:spcPct val="150000"/>
              </a:lnSpc>
            </a:pPr>
            <a:r>
              <a:rPr lang="en-US" sz="1200" dirty="0">
                <a:latin typeface="Times New Roman" panose="02020603050405020304" pitchFamily="18" charset="0"/>
                <a:cs typeface="Times New Roman" panose="02020603050405020304" pitchFamily="18" charset="0"/>
              </a:rPr>
              <a:t>Can export and import large data files that would choke interactive </a:t>
            </a:r>
            <a:r>
              <a:rPr lang="en-US" sz="1200" dirty="0" err="1">
                <a:latin typeface="Times New Roman" panose="02020603050405020304" pitchFamily="18" charset="0"/>
                <a:cs typeface="Times New Roman" panose="02020603050405020304" pitchFamily="18" charset="0"/>
              </a:rPr>
              <a:t>REDCap</a:t>
            </a:r>
            <a:r>
              <a:rPr lang="en-US" sz="1200" dirty="0">
                <a:latin typeface="Times New Roman" panose="02020603050405020304" pitchFamily="18" charset="0"/>
                <a:cs typeface="Times New Roman" panose="02020603050405020304" pitchFamily="18" charset="0"/>
              </a:rPr>
              <a:t>  </a:t>
            </a:r>
          </a:p>
          <a:p>
            <a:pPr>
              <a:lnSpc>
                <a:spcPct val="150000"/>
              </a:lnSpc>
            </a:pPr>
            <a:r>
              <a:rPr lang="en-US" sz="1200" dirty="0">
                <a:latin typeface="Times New Roman" panose="02020603050405020304" pitchFamily="18" charset="0"/>
                <a:cs typeface="Times New Roman" panose="02020603050405020304" pitchFamily="18" charset="0"/>
              </a:rPr>
              <a:t>If exporting XML and reading with SAS XML engine, can add/subtract variables from export without modifying SAS code that reads file</a:t>
            </a:r>
          </a:p>
          <a:p>
            <a:pPr>
              <a:lnSpc>
                <a:spcPct val="150000"/>
              </a:lnSpc>
            </a:pPr>
            <a:r>
              <a:rPr lang="en-US" sz="1200" dirty="0">
                <a:latin typeface="Times New Roman" panose="02020603050405020304" pitchFamily="18" charset="0"/>
                <a:cs typeface="Times New Roman" panose="02020603050405020304" pitchFamily="18" charset="0"/>
              </a:rPr>
              <a:t>Can schedule programs to run automatically using </a:t>
            </a:r>
            <a:r>
              <a:rPr lang="en-US" sz="1200" dirty="0" err="1">
                <a:latin typeface="Times New Roman" panose="02020603050405020304" pitchFamily="18" charset="0"/>
                <a:cs typeface="Times New Roman" panose="02020603050405020304" pitchFamily="18" charset="0"/>
              </a:rPr>
              <a:t>cron</a:t>
            </a:r>
            <a:r>
              <a:rPr lang="en-US" sz="1200" dirty="0">
                <a:latin typeface="Times New Roman" panose="02020603050405020304" pitchFamily="18" charset="0"/>
                <a:cs typeface="Times New Roman" panose="02020603050405020304" pitchFamily="18" charset="0"/>
              </a:rPr>
              <a:t>, the </a:t>
            </a:r>
            <a:r>
              <a:rPr lang="en-US" sz="1200" dirty="0" err="1">
                <a:latin typeface="Times New Roman" panose="02020603050405020304" pitchFamily="18" charset="0"/>
                <a:cs typeface="Times New Roman" panose="02020603050405020304" pitchFamily="18" charset="0"/>
              </a:rPr>
              <a:t>linux</a:t>
            </a:r>
            <a:r>
              <a:rPr lang="en-US" sz="1200" dirty="0">
                <a:latin typeface="Times New Roman" panose="02020603050405020304" pitchFamily="18" charset="0"/>
                <a:cs typeface="Times New Roman" panose="02020603050405020304" pitchFamily="18" charset="0"/>
              </a:rPr>
              <a:t> scheduling facility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103</a:t>
            </a:fld>
            <a:endParaRPr lang="en-US"/>
          </a:p>
        </p:txBody>
      </p:sp>
    </p:spTree>
    <p:extLst>
      <p:ext uri="{BB962C8B-B14F-4D97-AF65-F5344CB8AC3E}">
        <p14:creationId xmlns:p14="http://schemas.microsoft.com/office/powerpoint/2010/main" val="203982953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https://www.google.com/url?sa=t&amp;rct=j&amp;q=&amp;esrc=s&amp;source=web&amp;cd=&amp;ved=2ahUKEwiOivSKoaP4AhXQxoUKHQhyAf4QFnoECCwQAQ&amp;url=https%3A%2F%2Fwww.lsuhsc.edu%2Fadmin%2Fit%2Fdocs%2FITOfficeHours-200220-REDCap.pptx&amp;usg=AOvVaw3apVGIP-Poe5bBCuPfpvur</a:t>
            </a: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104</a:t>
            </a:fld>
            <a:endParaRPr lang="en-US"/>
          </a:p>
        </p:txBody>
      </p:sp>
    </p:spTree>
    <p:extLst>
      <p:ext uri="{BB962C8B-B14F-4D97-AF65-F5344CB8AC3E}">
        <p14:creationId xmlns:p14="http://schemas.microsoft.com/office/powerpoint/2010/main" val="256935869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None/>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105</a:t>
            </a:fld>
            <a:endParaRPr lang="en-US"/>
          </a:p>
        </p:txBody>
      </p:sp>
    </p:spTree>
    <p:extLst>
      <p:ext uri="{BB962C8B-B14F-4D97-AF65-F5344CB8AC3E}">
        <p14:creationId xmlns:p14="http://schemas.microsoft.com/office/powerpoint/2010/main" val="56978122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indent="0">
              <a:buNone/>
            </a:pPr>
            <a:endParaRPr lang="en-US" sz="120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106</a:t>
            </a:fld>
            <a:endParaRPr lang="en-US"/>
          </a:p>
        </p:txBody>
      </p:sp>
    </p:spTree>
    <p:extLst>
      <p:ext uri="{BB962C8B-B14F-4D97-AF65-F5344CB8AC3E}">
        <p14:creationId xmlns:p14="http://schemas.microsoft.com/office/powerpoint/2010/main" val="42744286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The “</a:t>
            </a:r>
            <a:r>
              <a:rPr lang="en-US" dirty="0" err="1"/>
              <a:t>REDCap</a:t>
            </a:r>
            <a:r>
              <a:rPr lang="en-US" dirty="0"/>
              <a:t> Consortium” is a community comprising academic, non-profit, and government institutions that have adopted </a:t>
            </a:r>
            <a:r>
              <a:rPr lang="en-US" dirty="0" err="1"/>
              <a:t>REDCap</a:t>
            </a:r>
            <a:r>
              <a:rPr lang="en-US" dirty="0"/>
              <a:t> and the cadre of software administrators at those sites who manage local installations of the platform and support local investigators using the software.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a:t>No. </a:t>
            </a:r>
            <a:r>
              <a:rPr lang="pt-PT" dirty="0" err="1"/>
              <a:t>While</a:t>
            </a:r>
            <a:r>
              <a:rPr lang="pt-PT" dirty="0"/>
              <a:t> </a:t>
            </a:r>
            <a:r>
              <a:rPr lang="pt-PT" dirty="0" err="1"/>
              <a:t>REDCap</a:t>
            </a:r>
            <a:r>
              <a:rPr lang="pt-PT" dirty="0"/>
              <a:t> </a:t>
            </a:r>
            <a:r>
              <a:rPr lang="pt-PT" dirty="0" err="1"/>
              <a:t>is</a:t>
            </a:r>
            <a:r>
              <a:rPr lang="pt-PT" dirty="0"/>
              <a:t> </a:t>
            </a:r>
            <a:r>
              <a:rPr lang="pt-PT" dirty="0" err="1"/>
              <a:t>available</a:t>
            </a:r>
            <a:r>
              <a:rPr lang="pt-PT" dirty="0"/>
              <a:t> </a:t>
            </a:r>
            <a:r>
              <a:rPr lang="pt-PT" dirty="0" err="1"/>
              <a:t>at</a:t>
            </a:r>
            <a:r>
              <a:rPr lang="pt-PT" dirty="0"/>
              <a:t> no charge to </a:t>
            </a:r>
            <a:r>
              <a:rPr lang="pt-PT" dirty="0" err="1"/>
              <a:t>consortium</a:t>
            </a:r>
            <a:r>
              <a:rPr lang="pt-PT" dirty="0"/>
              <a:t> </a:t>
            </a:r>
            <a:r>
              <a:rPr lang="pt-PT" dirty="0" err="1"/>
              <a:t>partners</a:t>
            </a:r>
            <a:r>
              <a:rPr lang="pt-PT" dirty="0"/>
              <a:t>, </a:t>
            </a:r>
            <a:r>
              <a:rPr lang="pt-PT" dirty="0" err="1"/>
              <a:t>and</a:t>
            </a:r>
            <a:r>
              <a:rPr lang="pt-PT" dirty="0"/>
              <a:t> </a:t>
            </a:r>
            <a:r>
              <a:rPr lang="pt-PT" dirty="0" err="1"/>
              <a:t>the</a:t>
            </a:r>
            <a:r>
              <a:rPr lang="pt-PT" dirty="0"/>
              <a:t> </a:t>
            </a:r>
            <a:r>
              <a:rPr lang="pt-PT" dirty="0" err="1"/>
              <a:t>application</a:t>
            </a:r>
            <a:r>
              <a:rPr lang="pt-PT" dirty="0"/>
              <a:t> </a:t>
            </a:r>
            <a:r>
              <a:rPr lang="pt-PT" dirty="0" err="1"/>
              <a:t>is</a:t>
            </a:r>
            <a:r>
              <a:rPr lang="pt-PT" dirty="0"/>
              <a:t> </a:t>
            </a:r>
            <a:r>
              <a:rPr lang="pt-PT" dirty="0" err="1"/>
              <a:t>built</a:t>
            </a:r>
            <a:r>
              <a:rPr lang="pt-PT" dirty="0"/>
              <a:t> </a:t>
            </a:r>
            <a:r>
              <a:rPr lang="pt-PT" dirty="0" err="1"/>
              <a:t>using</a:t>
            </a:r>
            <a:r>
              <a:rPr lang="pt-PT" dirty="0"/>
              <a:t> some Open </a:t>
            </a:r>
            <a:r>
              <a:rPr lang="pt-PT" dirty="0" err="1"/>
              <a:t>Source</a:t>
            </a:r>
            <a:r>
              <a:rPr lang="pt-PT" dirty="0"/>
              <a:t> </a:t>
            </a:r>
            <a:r>
              <a:rPr lang="pt-PT" dirty="0" err="1"/>
              <a:t>components</a:t>
            </a:r>
            <a:r>
              <a:rPr lang="pt-PT" dirty="0"/>
              <a:t>, </a:t>
            </a:r>
            <a:r>
              <a:rPr lang="pt-PT" dirty="0" err="1"/>
              <a:t>the</a:t>
            </a:r>
            <a:r>
              <a:rPr lang="pt-PT" dirty="0"/>
              <a:t> </a:t>
            </a:r>
            <a:r>
              <a:rPr lang="pt-PT" dirty="0" err="1"/>
              <a:t>REDCap</a:t>
            </a:r>
            <a:r>
              <a:rPr lang="pt-PT" dirty="0"/>
              <a:t> </a:t>
            </a:r>
            <a:r>
              <a:rPr lang="pt-PT" dirty="0" err="1"/>
              <a:t>application</a:t>
            </a:r>
            <a:r>
              <a:rPr lang="pt-PT" dirty="0"/>
              <a:t> </a:t>
            </a:r>
            <a:r>
              <a:rPr lang="pt-PT" dirty="0" err="1"/>
              <a:t>is</a:t>
            </a:r>
            <a:r>
              <a:rPr lang="pt-PT" dirty="0"/>
              <a:t> </a:t>
            </a:r>
            <a:r>
              <a:rPr lang="pt-PT" dirty="0" err="1"/>
              <a:t>not</a:t>
            </a:r>
            <a:r>
              <a:rPr lang="pt-PT" dirty="0"/>
              <a:t> Open </a:t>
            </a:r>
            <a:r>
              <a:rPr lang="pt-PT" dirty="0" err="1"/>
              <a:t>Source</a:t>
            </a:r>
            <a:r>
              <a:rPr lang="pt-PT" dirty="0"/>
              <a:t>. </a:t>
            </a:r>
            <a:r>
              <a:rPr lang="pt-PT" dirty="0" err="1"/>
              <a:t>Vanderbilt</a:t>
            </a:r>
            <a:r>
              <a:rPr lang="pt-PT" dirty="0"/>
              <a:t> </a:t>
            </a:r>
            <a:r>
              <a:rPr lang="pt-PT" dirty="0" err="1"/>
              <a:t>University</a:t>
            </a:r>
            <a:r>
              <a:rPr lang="pt-PT" dirty="0"/>
              <a:t> </a:t>
            </a:r>
            <a:r>
              <a:rPr lang="pt-PT" dirty="0" err="1"/>
              <a:t>retains</a:t>
            </a:r>
            <a:r>
              <a:rPr lang="pt-PT" dirty="0"/>
              <a:t> </a:t>
            </a:r>
            <a:r>
              <a:rPr lang="pt-PT" dirty="0" err="1"/>
              <a:t>control</a:t>
            </a:r>
            <a:r>
              <a:rPr lang="pt-PT" dirty="0"/>
              <a:t> </a:t>
            </a:r>
            <a:r>
              <a:rPr lang="pt-PT" dirty="0" err="1"/>
              <a:t>over</a:t>
            </a:r>
            <a:r>
              <a:rPr lang="pt-PT" dirty="0"/>
              <a:t> </a:t>
            </a:r>
            <a:r>
              <a:rPr lang="pt-PT" dirty="0" err="1"/>
              <a:t>new</a:t>
            </a:r>
            <a:r>
              <a:rPr lang="pt-PT" dirty="0"/>
              <a:t> </a:t>
            </a:r>
            <a:r>
              <a:rPr lang="pt-PT" dirty="0" err="1"/>
              <a:t>functionality</a:t>
            </a:r>
            <a:r>
              <a:rPr lang="pt-PT" dirty="0"/>
              <a:t>, bug fixes, </a:t>
            </a:r>
            <a:r>
              <a:rPr lang="pt-PT" dirty="0" err="1"/>
              <a:t>and</a:t>
            </a:r>
            <a:r>
              <a:rPr lang="pt-PT" dirty="0"/>
              <a:t> </a:t>
            </a:r>
            <a:r>
              <a:rPr lang="pt-PT" dirty="0" err="1"/>
              <a:t>the</a:t>
            </a:r>
            <a:r>
              <a:rPr lang="pt-PT" dirty="0"/>
              <a:t> </a:t>
            </a:r>
            <a:r>
              <a:rPr lang="pt-PT" dirty="0" err="1"/>
              <a:t>release</a:t>
            </a:r>
            <a:r>
              <a:rPr lang="pt-PT" dirty="0"/>
              <a:t> </a:t>
            </a:r>
            <a:r>
              <a:rPr lang="pt-PT" dirty="0" err="1"/>
              <a:t>process</a:t>
            </a:r>
            <a:r>
              <a:rPr lang="pt-PT" dirty="0"/>
              <a: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12</a:t>
            </a:fld>
            <a:endParaRPr lang="en-US"/>
          </a:p>
        </p:txBody>
      </p:sp>
    </p:spTree>
    <p:extLst>
      <p:ext uri="{BB962C8B-B14F-4D97-AF65-F5344CB8AC3E}">
        <p14:creationId xmlns:p14="http://schemas.microsoft.com/office/powerpoint/2010/main" val="32376167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Phase 1: Developing </a:t>
            </a:r>
            <a:r>
              <a:rPr lang="en-US" dirty="0" err="1"/>
              <a:t>REDCap</a:t>
            </a:r>
            <a:r>
              <a:rPr lang="en-US" dirty="0"/>
              <a:t> at Vanderbilt University (1 site: ~ 2004–2005)</a:t>
            </a:r>
          </a:p>
          <a:p>
            <a:r>
              <a:rPr lang="en-US" dirty="0"/>
              <a:t>Phase 2: Recruiting Software Collaborators (3 sites: ~ 2005–2006)</a:t>
            </a:r>
          </a:p>
          <a:p>
            <a:r>
              <a:rPr lang="en-US" dirty="0"/>
              <a:t>Phase 3: Creating a Small Consortium of Partners (4–10 sites; ~ 2006–2008)</a:t>
            </a:r>
          </a:p>
          <a:p>
            <a:r>
              <a:rPr lang="en-US" dirty="0"/>
              <a:t>Phase 4: Creating a Broader National Presence (~ 50 sites; ~ 2008–2009)</a:t>
            </a:r>
          </a:p>
          <a:p>
            <a:r>
              <a:rPr lang="en-US" dirty="0"/>
              <a:t>Phase 5: Building a Diverse Community (~ 500 sites; ~ 2009–2012)</a:t>
            </a:r>
          </a:p>
          <a:p>
            <a:r>
              <a:rPr lang="en-US" dirty="0"/>
              <a:t>Phase 6: Expanding Globally (&gt; 500 sites; ~ 2013–2018)</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13</a:t>
            </a:fld>
            <a:endParaRPr lang="en-US"/>
          </a:p>
        </p:txBody>
      </p:sp>
    </p:spTree>
    <p:extLst>
      <p:ext uri="{BB962C8B-B14F-4D97-AF65-F5344CB8AC3E}">
        <p14:creationId xmlns:p14="http://schemas.microsoft.com/office/powerpoint/2010/main" val="19380562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Phase 1: Developing </a:t>
            </a:r>
            <a:r>
              <a:rPr lang="en-US" dirty="0" err="1"/>
              <a:t>REDCap</a:t>
            </a:r>
            <a:r>
              <a:rPr lang="en-US" dirty="0"/>
              <a:t> at Vanderbilt University (1 site: ~ 2004–2005)</a:t>
            </a:r>
          </a:p>
          <a:p>
            <a:r>
              <a:rPr lang="en-US" dirty="0"/>
              <a:t>Phase 2: Recruiting Software Collaborators (3 sites: ~ 2005–2006)</a:t>
            </a:r>
          </a:p>
          <a:p>
            <a:r>
              <a:rPr lang="en-US" dirty="0"/>
              <a:t>Phase 3: Creating a Small Consortium of Partners (4–10 sites; ~ 2006–2008)</a:t>
            </a:r>
          </a:p>
          <a:p>
            <a:r>
              <a:rPr lang="en-US" dirty="0"/>
              <a:t>Phase 4: Creating a Broader National Presence (~ 50 sites; ~ 2008–2009)</a:t>
            </a:r>
          </a:p>
          <a:p>
            <a:r>
              <a:rPr lang="en-US" dirty="0"/>
              <a:t>Phase 5: Building a Diverse Community (~ 500 sites; ~ 2009–2012)</a:t>
            </a:r>
          </a:p>
          <a:p>
            <a:r>
              <a:rPr lang="en-US" dirty="0"/>
              <a:t>Phase 6: Expanding Globally (&gt; 500 sites; ~ 2013–2018)</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14</a:t>
            </a:fld>
            <a:endParaRPr lang="en-US"/>
          </a:p>
        </p:txBody>
      </p:sp>
    </p:spTree>
    <p:extLst>
      <p:ext uri="{BB962C8B-B14F-4D97-AF65-F5344CB8AC3E}">
        <p14:creationId xmlns:p14="http://schemas.microsoft.com/office/powerpoint/2010/main" val="12000923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15</a:t>
            </a:fld>
            <a:endParaRPr lang="en-US"/>
          </a:p>
        </p:txBody>
      </p:sp>
    </p:spTree>
    <p:extLst>
      <p:ext uri="{BB962C8B-B14F-4D97-AF65-F5344CB8AC3E}">
        <p14:creationId xmlns:p14="http://schemas.microsoft.com/office/powerpoint/2010/main" val="33547949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a:p>
            <a:r>
              <a:rPr lang="en-US" dirty="0"/>
              <a:t>Boa </a:t>
            </a:r>
            <a:r>
              <a:rPr lang="en-US" dirty="0" err="1"/>
              <a:t>definição</a:t>
            </a:r>
            <a:r>
              <a:rPr lang="en-US" dirty="0"/>
              <a:t> das </a:t>
            </a:r>
            <a:r>
              <a:rPr lang="en-US" dirty="0" err="1"/>
              <a:t>variáveis</a:t>
            </a:r>
            <a:endParaRPr lang="en-US" dirty="0"/>
          </a:p>
          <a:p>
            <a:r>
              <a:rPr lang="en-US" dirty="0" err="1"/>
              <a:t>Definição</a:t>
            </a:r>
            <a:r>
              <a:rPr lang="en-US" dirty="0"/>
              <a:t> dos </a:t>
            </a:r>
            <a:r>
              <a:rPr lang="en-US" dirty="0" err="1"/>
              <a:t>tipos</a:t>
            </a:r>
            <a:r>
              <a:rPr lang="en-US" dirty="0"/>
              <a:t> de dados (</a:t>
            </a:r>
            <a:r>
              <a:rPr lang="en-US" i="1" dirty="0"/>
              <a:t>data types</a:t>
            </a:r>
            <a:r>
              <a:rPr lang="en-US" dirty="0"/>
              <a:t>)</a:t>
            </a:r>
          </a:p>
          <a:p>
            <a:r>
              <a:rPr lang="en-US" dirty="0" err="1"/>
              <a:t>Codificação</a:t>
            </a:r>
            <a:r>
              <a:rPr lang="en-US" dirty="0"/>
              <a:t> das </a:t>
            </a:r>
            <a:r>
              <a:rPr lang="en-US" dirty="0" err="1"/>
              <a:t>variáveis</a:t>
            </a:r>
            <a:r>
              <a:rPr lang="en-US" dirty="0"/>
              <a:t> – </a:t>
            </a:r>
            <a:r>
              <a:rPr lang="en-US" b="1" dirty="0" err="1"/>
              <a:t>consistência</a:t>
            </a:r>
            <a:r>
              <a:rPr lang="en-US" b="1" dirty="0"/>
              <a:t>; </a:t>
            </a:r>
            <a:r>
              <a:rPr lang="en-US" b="1" dirty="0" err="1"/>
              <a:t>manutenção</a:t>
            </a:r>
            <a:r>
              <a:rPr lang="en-US" b="1" dirty="0"/>
              <a:t> de um “codebook”</a:t>
            </a:r>
          </a:p>
          <a:p>
            <a:r>
              <a:rPr lang="en-US" dirty="0" err="1"/>
              <a:t>Integridade</a:t>
            </a:r>
            <a:r>
              <a:rPr lang="en-US" dirty="0"/>
              <a:t> dos dados e </a:t>
            </a:r>
            <a:r>
              <a:rPr lang="en-US" dirty="0" err="1"/>
              <a:t>validação</a:t>
            </a:r>
            <a:endParaRPr lang="en-US" dirty="0"/>
          </a:p>
          <a:p>
            <a:r>
              <a:rPr lang="en-US" dirty="0" err="1"/>
              <a:t>Registo</a:t>
            </a:r>
            <a:r>
              <a:rPr lang="en-US" dirty="0"/>
              <a:t> de auditoria – </a:t>
            </a:r>
            <a:r>
              <a:rPr lang="en-US" b="1" dirty="0" err="1"/>
              <a:t>imaginar</a:t>
            </a:r>
            <a:r>
              <a:rPr lang="en-US" b="1" dirty="0"/>
              <a:t> </a:t>
            </a:r>
            <a:r>
              <a:rPr lang="en-US" b="1" dirty="0" err="1"/>
              <a:t>como</a:t>
            </a:r>
            <a:r>
              <a:rPr lang="en-US" b="1" dirty="0"/>
              <a:t> </a:t>
            </a:r>
            <a:r>
              <a:rPr lang="en-US" b="1" dirty="0" err="1"/>
              <a:t>fazer</a:t>
            </a:r>
            <a:r>
              <a:rPr lang="en-US" b="1" dirty="0"/>
              <a:t> </a:t>
            </a:r>
            <a:r>
              <a:rPr lang="en-US" b="1" dirty="0" err="1"/>
              <a:t>isto</a:t>
            </a:r>
            <a:r>
              <a:rPr lang="en-US" b="1" dirty="0"/>
              <a:t> </a:t>
            </a:r>
            <a:r>
              <a:rPr lang="en-US" b="1" dirty="0" err="1"/>
              <a:t>em</a:t>
            </a:r>
            <a:r>
              <a:rPr lang="en-US" b="1" dirty="0"/>
              <a:t> </a:t>
            </a:r>
            <a:r>
              <a:rPr lang="en-US" b="1" dirty="0" err="1"/>
              <a:t>papel</a:t>
            </a:r>
            <a:r>
              <a:rPr lang="en-US" b="1" dirty="0"/>
              <a:t>! Mas </a:t>
            </a:r>
            <a:r>
              <a:rPr lang="en-US" b="1" dirty="0" err="1"/>
              <a:t>mesmo</a:t>
            </a:r>
            <a:r>
              <a:rPr lang="en-US" b="1" dirty="0"/>
              <a:t> com o </a:t>
            </a:r>
            <a:r>
              <a:rPr lang="en-US" b="1" dirty="0" err="1"/>
              <a:t>métodos</a:t>
            </a:r>
            <a:r>
              <a:rPr lang="en-US" b="1" dirty="0"/>
              <a:t> </a:t>
            </a:r>
            <a:r>
              <a:rPr lang="en-US" b="1" dirty="0" err="1"/>
              <a:t>tipo</a:t>
            </a:r>
            <a:r>
              <a:rPr lang="en-US" b="1" dirty="0"/>
              <a:t> ”</a:t>
            </a:r>
            <a:r>
              <a:rPr lang="en-US" b="1" dirty="0" err="1"/>
              <a:t>uso</a:t>
            </a:r>
            <a:r>
              <a:rPr lang="en-US" b="1" dirty="0"/>
              <a:t> de spreadsheet” e </a:t>
            </a:r>
            <a:r>
              <a:rPr lang="en-US" b="1" dirty="0" err="1"/>
              <a:t>afins</a:t>
            </a:r>
            <a:r>
              <a:rPr lang="en-US" b="1"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16</a:t>
            </a:fld>
            <a:endParaRPr lang="en-US"/>
          </a:p>
        </p:txBody>
      </p:sp>
    </p:spTree>
    <p:extLst>
      <p:ext uri="{BB962C8B-B14F-4D97-AF65-F5344CB8AC3E}">
        <p14:creationId xmlns:p14="http://schemas.microsoft.com/office/powerpoint/2010/main" val="12851091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err="1"/>
              <a:t>Motivo</a:t>
            </a:r>
            <a:r>
              <a:rPr lang="en-US" dirty="0"/>
              <a:t> de </a:t>
            </a:r>
            <a:r>
              <a:rPr lang="en-US" dirty="0" err="1"/>
              <a:t>falar</a:t>
            </a:r>
            <a:r>
              <a:rPr lang="en-US" dirty="0"/>
              <a:t> </a:t>
            </a:r>
            <a:r>
              <a:rPr lang="en-US" dirty="0" err="1"/>
              <a:t>nestes</a:t>
            </a:r>
            <a:r>
              <a:rPr lang="en-US" dirty="0"/>
              <a:t> </a:t>
            </a:r>
            <a:r>
              <a:rPr lang="en-US" dirty="0" err="1"/>
              <a:t>assuntos</a:t>
            </a:r>
            <a:r>
              <a:rPr lang="en-US" dirty="0"/>
              <a:t> – </a:t>
            </a:r>
            <a:r>
              <a:rPr lang="en-US" dirty="0" err="1"/>
              <a:t>muitas</a:t>
            </a:r>
            <a:r>
              <a:rPr lang="en-US" dirty="0"/>
              <a:t> </a:t>
            </a:r>
            <a:r>
              <a:rPr lang="en-US" dirty="0" err="1"/>
              <a:t>xs</a:t>
            </a:r>
            <a:r>
              <a:rPr lang="en-US" dirty="0"/>
              <a:t> </a:t>
            </a:r>
            <a:r>
              <a:rPr lang="en-US" dirty="0" err="1"/>
              <a:t>pensamos</a:t>
            </a:r>
            <a:r>
              <a:rPr lang="en-US" dirty="0"/>
              <a:t> </a:t>
            </a:r>
            <a:r>
              <a:rPr lang="en-US" dirty="0" err="1"/>
              <a:t>na</a:t>
            </a:r>
            <a:r>
              <a:rPr lang="en-US" dirty="0"/>
              <a:t> </a:t>
            </a:r>
            <a:r>
              <a:rPr lang="en-US" dirty="0" err="1"/>
              <a:t>colheita</a:t>
            </a:r>
            <a:r>
              <a:rPr lang="en-US" dirty="0"/>
              <a:t> de dados </a:t>
            </a:r>
            <a:r>
              <a:rPr lang="en-US" dirty="0" err="1"/>
              <a:t>mais</a:t>
            </a:r>
            <a:r>
              <a:rPr lang="en-US" dirty="0"/>
              <a:t> no context </a:t>
            </a:r>
            <a:r>
              <a:rPr lang="en-US" dirty="0" err="1"/>
              <a:t>por</a:t>
            </a:r>
            <a:r>
              <a:rPr lang="en-US" dirty="0"/>
              <a:t> ex de </a:t>
            </a:r>
            <a:r>
              <a:rPr lang="en-US" dirty="0" err="1"/>
              <a:t>ensaio</a:t>
            </a:r>
            <a:r>
              <a:rPr lang="en-US" dirty="0"/>
              <a:t> </a:t>
            </a:r>
            <a:r>
              <a:rPr lang="en-US" dirty="0" err="1"/>
              <a:t>clínico</a:t>
            </a:r>
            <a:r>
              <a:rPr lang="en-US" dirty="0"/>
              <a:t>, </a:t>
            </a:r>
            <a:r>
              <a:rPr lang="en-US" dirty="0" err="1"/>
              <a:t>em</a:t>
            </a:r>
            <a:r>
              <a:rPr lang="en-US" dirty="0"/>
              <a:t> </a:t>
            </a:r>
            <a:r>
              <a:rPr lang="en-US" dirty="0" err="1"/>
              <a:t>ambiente</a:t>
            </a:r>
            <a:r>
              <a:rPr lang="en-US" dirty="0"/>
              <a:t> “semi-</a:t>
            </a:r>
            <a:r>
              <a:rPr lang="en-US" dirty="0" err="1"/>
              <a:t>controlado</a:t>
            </a:r>
            <a:r>
              <a:rPr lang="en-US" dirty="0"/>
              <a:t>” </a:t>
            </a:r>
            <a:r>
              <a:rPr lang="en-US" dirty="0" err="1"/>
              <a:t>mais</a:t>
            </a:r>
            <a:r>
              <a:rPr lang="en-US" dirty="0"/>
              <a:t> “</a:t>
            </a:r>
            <a:r>
              <a:rPr lang="en-US" dirty="0" err="1"/>
              <a:t>clinicos</a:t>
            </a:r>
            <a:r>
              <a:rPr lang="en-US" dirty="0"/>
              <a:t>”… mas </a:t>
            </a:r>
            <a:r>
              <a:rPr lang="en-US" dirty="0" err="1"/>
              <a:t>outras</a:t>
            </a:r>
            <a:r>
              <a:rPr lang="en-US" dirty="0"/>
              <a:t> </a:t>
            </a:r>
            <a:r>
              <a:rPr lang="en-US" dirty="0" err="1"/>
              <a:t>circunstâncias</a:t>
            </a:r>
            <a:r>
              <a:rPr lang="en-US" dirty="0"/>
              <a:t> </a:t>
            </a:r>
            <a:r>
              <a:rPr lang="en-US" dirty="0" err="1"/>
              <a:t>obrigam</a:t>
            </a:r>
            <a:r>
              <a:rPr lang="en-US" dirty="0"/>
              <a:t> </a:t>
            </a:r>
            <a:r>
              <a:rPr lang="en-US" dirty="0" err="1"/>
              <a:t>ao</a:t>
            </a:r>
            <a:r>
              <a:rPr lang="en-US" dirty="0"/>
              <a:t> </a:t>
            </a:r>
            <a:r>
              <a:rPr lang="en-US" dirty="0" err="1"/>
              <a:t>uso</a:t>
            </a:r>
            <a:r>
              <a:rPr lang="en-US" dirty="0"/>
              <a:t> de </a:t>
            </a:r>
            <a:r>
              <a:rPr lang="en-US" dirty="0" err="1"/>
              <a:t>outras</a:t>
            </a:r>
            <a:r>
              <a:rPr lang="en-US" dirty="0"/>
              <a:t> </a:t>
            </a:r>
            <a:r>
              <a:rPr lang="en-US" dirty="0" err="1"/>
              <a:t>estratégias</a:t>
            </a:r>
            <a:r>
              <a:rPr lang="en-US" dirty="0"/>
              <a:t>, e o </a:t>
            </a:r>
            <a:r>
              <a:rPr lang="en-US" dirty="0" err="1"/>
              <a:t>REDCap</a:t>
            </a:r>
            <a:r>
              <a:rPr lang="en-US" dirty="0"/>
              <a:t> tb </a:t>
            </a:r>
            <a:r>
              <a:rPr lang="en-US" dirty="0" err="1"/>
              <a:t>responde</a:t>
            </a:r>
            <a:r>
              <a:rPr lang="en-US" dirty="0"/>
              <a:t> a </a:t>
            </a:r>
            <a:r>
              <a:rPr lang="en-US" dirty="0" err="1"/>
              <a:t>algumas</a:t>
            </a:r>
            <a:r>
              <a:rPr lang="en-US" dirty="0"/>
              <a:t> </a:t>
            </a:r>
            <a:r>
              <a:rPr lang="en-US" dirty="0" err="1"/>
              <a:t>destas</a:t>
            </a:r>
            <a:r>
              <a:rPr lang="en-US" dirty="0"/>
              <a:t> </a:t>
            </a:r>
            <a:r>
              <a:rPr lang="en-US" dirty="0" err="1"/>
              <a:t>problemáticas</a:t>
            </a:r>
            <a:endParaRPr lang="en-US" dirty="0"/>
          </a:p>
          <a:p>
            <a:endParaRPr lang="en-US" dirty="0"/>
          </a:p>
          <a:p>
            <a:pPr marL="171450" indent="-171450">
              <a:buFontTx/>
              <a:buChar char="-"/>
            </a:pPr>
            <a:r>
              <a:rPr lang="pt-PT" noProof="0" dirty="0"/>
              <a:t>Colheita de dados pessoa-a-pessoa</a:t>
            </a:r>
          </a:p>
          <a:p>
            <a:pPr marL="628650" lvl="1" indent="-171450">
              <a:buFontTx/>
              <a:buChar char="-"/>
            </a:pPr>
            <a:r>
              <a:rPr lang="en-US" dirty="0" err="1"/>
              <a:t>Visita</a:t>
            </a:r>
            <a:r>
              <a:rPr lang="en-US" dirty="0"/>
              <a:t> de </a:t>
            </a:r>
            <a:r>
              <a:rPr lang="en-US" dirty="0" err="1"/>
              <a:t>estudo</a:t>
            </a:r>
            <a:r>
              <a:rPr lang="en-US" dirty="0"/>
              <a:t> </a:t>
            </a:r>
            <a:r>
              <a:rPr lang="en-US" dirty="0" err="1"/>
              <a:t>dedicada</a:t>
            </a:r>
            <a:r>
              <a:rPr lang="en-US" dirty="0"/>
              <a:t>? –</a:t>
            </a:r>
            <a:r>
              <a:rPr lang="en-US" dirty="0" err="1"/>
              <a:t>ou</a:t>
            </a:r>
            <a:r>
              <a:rPr lang="en-US" dirty="0"/>
              <a:t>-</a:t>
            </a:r>
          </a:p>
          <a:p>
            <a:pPr marL="628650" lvl="1" indent="-171450">
              <a:buFontTx/>
              <a:buChar char="-"/>
            </a:pPr>
            <a:r>
              <a:rPr lang="en-US" dirty="0" err="1"/>
              <a:t>Visita</a:t>
            </a:r>
            <a:r>
              <a:rPr lang="en-US" dirty="0"/>
              <a:t> no context de outro </a:t>
            </a:r>
            <a:r>
              <a:rPr lang="en-US" dirty="0" err="1"/>
              <a:t>procedimento</a:t>
            </a:r>
            <a:r>
              <a:rPr lang="en-US" dirty="0"/>
              <a:t>? (ex: consulta de </a:t>
            </a:r>
            <a:r>
              <a:rPr lang="en-US" dirty="0" err="1"/>
              <a:t>rotina</a:t>
            </a:r>
            <a:r>
              <a:rPr lang="en-US" dirty="0"/>
              <a:t>)</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17</a:t>
            </a:fld>
            <a:endParaRPr lang="en-US"/>
          </a:p>
        </p:txBody>
      </p:sp>
    </p:spTree>
    <p:extLst>
      <p:ext uri="{BB962C8B-B14F-4D97-AF65-F5344CB8AC3E}">
        <p14:creationId xmlns:p14="http://schemas.microsoft.com/office/powerpoint/2010/main" val="9175466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err="1"/>
              <a:t>Motivo</a:t>
            </a:r>
            <a:r>
              <a:rPr lang="en-US" dirty="0"/>
              <a:t> de </a:t>
            </a:r>
            <a:r>
              <a:rPr lang="en-US" dirty="0" err="1"/>
              <a:t>falar</a:t>
            </a:r>
            <a:r>
              <a:rPr lang="en-US" dirty="0"/>
              <a:t> </a:t>
            </a:r>
            <a:r>
              <a:rPr lang="en-US" dirty="0" err="1"/>
              <a:t>nestes</a:t>
            </a:r>
            <a:r>
              <a:rPr lang="en-US" dirty="0"/>
              <a:t> </a:t>
            </a:r>
            <a:r>
              <a:rPr lang="en-US" dirty="0" err="1"/>
              <a:t>assuntos</a:t>
            </a:r>
            <a:r>
              <a:rPr lang="en-US" dirty="0"/>
              <a:t> – </a:t>
            </a:r>
            <a:r>
              <a:rPr lang="en-US" dirty="0" err="1"/>
              <a:t>muitas</a:t>
            </a:r>
            <a:r>
              <a:rPr lang="en-US" dirty="0"/>
              <a:t> </a:t>
            </a:r>
            <a:r>
              <a:rPr lang="en-US" dirty="0" err="1"/>
              <a:t>xs</a:t>
            </a:r>
            <a:r>
              <a:rPr lang="en-US" dirty="0"/>
              <a:t> </a:t>
            </a:r>
            <a:r>
              <a:rPr lang="en-US" dirty="0" err="1"/>
              <a:t>pensamos</a:t>
            </a:r>
            <a:r>
              <a:rPr lang="en-US" dirty="0"/>
              <a:t> </a:t>
            </a:r>
            <a:r>
              <a:rPr lang="en-US" dirty="0" err="1"/>
              <a:t>na</a:t>
            </a:r>
            <a:r>
              <a:rPr lang="en-US" dirty="0"/>
              <a:t> </a:t>
            </a:r>
            <a:r>
              <a:rPr lang="en-US" dirty="0" err="1"/>
              <a:t>colheita</a:t>
            </a:r>
            <a:r>
              <a:rPr lang="en-US" dirty="0"/>
              <a:t> de dados </a:t>
            </a:r>
            <a:r>
              <a:rPr lang="en-US" dirty="0" err="1"/>
              <a:t>mais</a:t>
            </a:r>
            <a:r>
              <a:rPr lang="en-US" dirty="0"/>
              <a:t> no context </a:t>
            </a:r>
            <a:r>
              <a:rPr lang="en-US" dirty="0" err="1"/>
              <a:t>por</a:t>
            </a:r>
            <a:r>
              <a:rPr lang="en-US" dirty="0"/>
              <a:t> ex de </a:t>
            </a:r>
            <a:r>
              <a:rPr lang="en-US" dirty="0" err="1"/>
              <a:t>ensaio</a:t>
            </a:r>
            <a:r>
              <a:rPr lang="en-US" dirty="0"/>
              <a:t> </a:t>
            </a:r>
            <a:r>
              <a:rPr lang="en-US" dirty="0" err="1"/>
              <a:t>clínico</a:t>
            </a:r>
            <a:r>
              <a:rPr lang="en-US" dirty="0"/>
              <a:t>, </a:t>
            </a:r>
            <a:r>
              <a:rPr lang="en-US" dirty="0" err="1"/>
              <a:t>em</a:t>
            </a:r>
            <a:r>
              <a:rPr lang="en-US" dirty="0"/>
              <a:t> </a:t>
            </a:r>
            <a:r>
              <a:rPr lang="en-US" dirty="0" err="1"/>
              <a:t>ambiente</a:t>
            </a:r>
            <a:r>
              <a:rPr lang="en-US" dirty="0"/>
              <a:t> “semi-</a:t>
            </a:r>
            <a:r>
              <a:rPr lang="en-US" dirty="0" err="1"/>
              <a:t>controlado</a:t>
            </a:r>
            <a:r>
              <a:rPr lang="en-US" dirty="0"/>
              <a:t>” </a:t>
            </a:r>
            <a:r>
              <a:rPr lang="en-US" dirty="0" err="1"/>
              <a:t>mais</a:t>
            </a:r>
            <a:r>
              <a:rPr lang="en-US" dirty="0"/>
              <a:t> “</a:t>
            </a:r>
            <a:r>
              <a:rPr lang="en-US" dirty="0" err="1"/>
              <a:t>clinicos</a:t>
            </a:r>
            <a:r>
              <a:rPr lang="en-US" dirty="0"/>
              <a:t>”… mas </a:t>
            </a:r>
            <a:r>
              <a:rPr lang="en-US" dirty="0" err="1"/>
              <a:t>outras</a:t>
            </a:r>
            <a:r>
              <a:rPr lang="en-US" dirty="0"/>
              <a:t> </a:t>
            </a:r>
            <a:r>
              <a:rPr lang="en-US" dirty="0" err="1"/>
              <a:t>circunstâncias</a:t>
            </a:r>
            <a:r>
              <a:rPr lang="en-US" dirty="0"/>
              <a:t> </a:t>
            </a:r>
            <a:r>
              <a:rPr lang="en-US" dirty="0" err="1"/>
              <a:t>obrigam</a:t>
            </a:r>
            <a:r>
              <a:rPr lang="en-US" dirty="0"/>
              <a:t> </a:t>
            </a:r>
            <a:r>
              <a:rPr lang="en-US" dirty="0" err="1"/>
              <a:t>ao</a:t>
            </a:r>
            <a:r>
              <a:rPr lang="en-US" dirty="0"/>
              <a:t> </a:t>
            </a:r>
            <a:r>
              <a:rPr lang="en-US" dirty="0" err="1"/>
              <a:t>uso</a:t>
            </a:r>
            <a:r>
              <a:rPr lang="en-US" dirty="0"/>
              <a:t> de </a:t>
            </a:r>
            <a:r>
              <a:rPr lang="en-US" dirty="0" err="1"/>
              <a:t>outras</a:t>
            </a:r>
            <a:r>
              <a:rPr lang="en-US" dirty="0"/>
              <a:t> </a:t>
            </a:r>
            <a:r>
              <a:rPr lang="en-US" dirty="0" err="1"/>
              <a:t>estratégias</a:t>
            </a:r>
            <a:r>
              <a:rPr lang="en-US" dirty="0"/>
              <a:t>, e o </a:t>
            </a:r>
            <a:r>
              <a:rPr lang="en-US" dirty="0" err="1"/>
              <a:t>REDCap</a:t>
            </a:r>
            <a:r>
              <a:rPr lang="en-US" dirty="0"/>
              <a:t> tb </a:t>
            </a:r>
            <a:r>
              <a:rPr lang="en-US" dirty="0" err="1"/>
              <a:t>responde</a:t>
            </a:r>
            <a:r>
              <a:rPr lang="en-US" dirty="0"/>
              <a:t> a </a:t>
            </a:r>
            <a:r>
              <a:rPr lang="en-US" dirty="0" err="1"/>
              <a:t>algumas</a:t>
            </a:r>
            <a:r>
              <a:rPr lang="en-US" dirty="0"/>
              <a:t> </a:t>
            </a:r>
            <a:r>
              <a:rPr lang="en-US" dirty="0" err="1"/>
              <a:t>destas</a:t>
            </a:r>
            <a:r>
              <a:rPr lang="en-US" dirty="0"/>
              <a:t> </a:t>
            </a:r>
            <a:r>
              <a:rPr lang="en-US" dirty="0" err="1"/>
              <a:t>problemáticas</a:t>
            </a:r>
            <a:endParaRPr lang="en-US" dirty="0"/>
          </a:p>
          <a:p>
            <a:endParaRPr lang="en-US" dirty="0"/>
          </a:p>
          <a:p>
            <a:pPr marL="171450" indent="-171450">
              <a:buFontTx/>
              <a:buChar char="-"/>
            </a:pPr>
            <a:r>
              <a:rPr lang="pt-PT" noProof="0" dirty="0"/>
              <a:t>A SEGURANÇA da recolha e transferência dos dados é muito importante se vão ser recolhidos dados sensíveis!</a:t>
            </a:r>
            <a:endParaRPr lang="en-US" dirty="0"/>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18</a:t>
            </a:fld>
            <a:endParaRPr lang="en-US"/>
          </a:p>
        </p:txBody>
      </p:sp>
    </p:spTree>
    <p:extLst>
      <p:ext uri="{BB962C8B-B14F-4D97-AF65-F5344CB8AC3E}">
        <p14:creationId xmlns:p14="http://schemas.microsoft.com/office/powerpoint/2010/main" val="12403827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Quando</a:t>
            </a:r>
            <a:r>
              <a:rPr lang="en-US" dirty="0"/>
              <a:t> </a:t>
            </a:r>
            <a:r>
              <a:rPr lang="en-US" dirty="0" err="1"/>
              <a:t>os</a:t>
            </a:r>
            <a:r>
              <a:rPr lang="en-US" dirty="0"/>
              <a:t> dados </a:t>
            </a:r>
            <a:r>
              <a:rPr lang="en-US" dirty="0" err="1"/>
              <a:t>são</a:t>
            </a:r>
            <a:r>
              <a:rPr lang="en-US" dirty="0"/>
              <a:t> </a:t>
            </a:r>
            <a:r>
              <a:rPr lang="en-US" dirty="0" err="1"/>
              <a:t>colhidos</a:t>
            </a:r>
            <a:r>
              <a:rPr lang="en-US" dirty="0"/>
              <a:t> </a:t>
            </a:r>
            <a:r>
              <a:rPr lang="en-US" dirty="0" err="1"/>
              <a:t>em</a:t>
            </a:r>
            <a:r>
              <a:rPr lang="en-US" dirty="0"/>
              <a:t> </a:t>
            </a:r>
            <a:r>
              <a:rPr lang="en-US" dirty="0" err="1"/>
              <a:t>papel</a:t>
            </a:r>
            <a:r>
              <a:rPr lang="en-US" dirty="0"/>
              <a:t> </a:t>
            </a:r>
            <a:r>
              <a:rPr lang="en-US" dirty="0" err="1"/>
              <a:t>haverá</a:t>
            </a:r>
            <a:r>
              <a:rPr lang="en-US" dirty="0"/>
              <a:t>, </a:t>
            </a:r>
            <a:r>
              <a:rPr lang="en-US" dirty="0" err="1"/>
              <a:t>mesmo</a:t>
            </a:r>
            <a:r>
              <a:rPr lang="en-US" dirty="0"/>
              <a:t> </a:t>
            </a:r>
            <a:r>
              <a:rPr lang="en-US" dirty="0" err="1"/>
              <a:t>assim</a:t>
            </a:r>
            <a:r>
              <a:rPr lang="en-US" dirty="0"/>
              <a:t>, um </a:t>
            </a:r>
            <a:r>
              <a:rPr lang="en-US" dirty="0" err="1"/>
              <a:t>momento</a:t>
            </a:r>
            <a:r>
              <a:rPr lang="en-US" dirty="0"/>
              <a:t> de </a:t>
            </a:r>
            <a:r>
              <a:rPr lang="en-US" dirty="0" err="1"/>
              <a:t>passagem</a:t>
            </a:r>
            <a:r>
              <a:rPr lang="en-US" dirty="0"/>
              <a:t> para o </a:t>
            </a:r>
            <a:r>
              <a:rPr lang="en-US" dirty="0" err="1"/>
              <a:t>meio</a:t>
            </a:r>
            <a:r>
              <a:rPr lang="en-US" dirty="0"/>
              <a:t> </a:t>
            </a:r>
            <a:r>
              <a:rPr lang="en-US" dirty="0" err="1"/>
              <a:t>eletrónico</a:t>
            </a:r>
            <a:r>
              <a:rPr lang="en-US" dirty="0"/>
              <a:t> para </a:t>
            </a:r>
            <a:r>
              <a:rPr lang="en-US" dirty="0" err="1"/>
              <a:t>análise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 </a:t>
            </a:r>
            <a:r>
              <a:rPr lang="en-US" dirty="0" err="1"/>
              <a:t>uso</a:t>
            </a:r>
            <a:r>
              <a:rPr lang="en-US" dirty="0"/>
              <a:t> de CRFs mm no </a:t>
            </a:r>
            <a:r>
              <a:rPr lang="en-US" dirty="0" err="1"/>
              <a:t>uso</a:t>
            </a:r>
            <a:r>
              <a:rPr lang="en-US" dirty="0"/>
              <a:t> </a:t>
            </a:r>
            <a:r>
              <a:rPr lang="en-US" dirty="0" err="1"/>
              <a:t>secundário</a:t>
            </a:r>
            <a:r>
              <a:rPr lang="en-US" dirty="0"/>
              <a:t> de dados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 </a:t>
            </a:r>
            <a:r>
              <a:rPr lang="en-US" dirty="0" err="1"/>
              <a:t>uso</a:t>
            </a:r>
            <a:r>
              <a:rPr lang="en-US" dirty="0"/>
              <a:t> de CRFs </a:t>
            </a:r>
            <a:r>
              <a:rPr lang="en-US" dirty="0" err="1"/>
              <a:t>ajuda</a:t>
            </a:r>
            <a:r>
              <a:rPr lang="en-US" dirty="0"/>
              <a:t> a definer </a:t>
            </a:r>
            <a:r>
              <a:rPr lang="en-US" dirty="0" err="1"/>
              <a:t>melhor</a:t>
            </a:r>
            <a:r>
              <a:rPr lang="en-US" dirty="0"/>
              <a:t> </a:t>
            </a:r>
            <a:r>
              <a:rPr lang="en-US" dirty="0" err="1"/>
              <a:t>os</a:t>
            </a:r>
            <a:r>
              <a:rPr lang="en-US" dirty="0"/>
              <a:t> dados que se </a:t>
            </a:r>
            <a:r>
              <a:rPr lang="en-US" dirty="0" err="1"/>
              <a:t>vão</a:t>
            </a:r>
            <a:r>
              <a:rPr lang="en-US" dirty="0"/>
              <a:t> </a:t>
            </a:r>
            <a:r>
              <a:rPr lang="en-US" dirty="0" err="1"/>
              <a:t>recolher</a:t>
            </a:r>
            <a:r>
              <a:rPr lang="en-US" dirty="0"/>
              <a:t> = </a:t>
            </a:r>
            <a:r>
              <a:rPr lang="en-US" dirty="0" err="1"/>
              <a:t>melhor</a:t>
            </a:r>
            <a:r>
              <a:rPr lang="en-US" dirty="0"/>
              <a:t> </a:t>
            </a:r>
            <a:r>
              <a:rPr lang="en-US" dirty="0" err="1"/>
              <a:t>qualidade</a:t>
            </a:r>
            <a:r>
              <a:rPr lang="en-US" dirty="0"/>
              <a:t> de dados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19</a:t>
            </a:fld>
            <a:endParaRPr lang="en-US"/>
          </a:p>
        </p:txBody>
      </p:sp>
    </p:spTree>
    <p:extLst>
      <p:ext uri="{BB962C8B-B14F-4D97-AF65-F5344CB8AC3E}">
        <p14:creationId xmlns:p14="http://schemas.microsoft.com/office/powerpoint/2010/main" val="228401926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Quando</a:t>
            </a:r>
            <a:r>
              <a:rPr lang="en-US" dirty="0"/>
              <a:t> </a:t>
            </a:r>
            <a:r>
              <a:rPr lang="en-US" dirty="0" err="1"/>
              <a:t>os</a:t>
            </a:r>
            <a:r>
              <a:rPr lang="en-US" dirty="0"/>
              <a:t> dados </a:t>
            </a:r>
            <a:r>
              <a:rPr lang="en-US" dirty="0" err="1"/>
              <a:t>são</a:t>
            </a:r>
            <a:r>
              <a:rPr lang="en-US" dirty="0"/>
              <a:t> </a:t>
            </a:r>
            <a:r>
              <a:rPr lang="en-US" dirty="0" err="1"/>
              <a:t>colhidos</a:t>
            </a:r>
            <a:r>
              <a:rPr lang="en-US" dirty="0"/>
              <a:t> </a:t>
            </a:r>
            <a:r>
              <a:rPr lang="en-US" dirty="0" err="1"/>
              <a:t>em</a:t>
            </a:r>
            <a:r>
              <a:rPr lang="en-US" dirty="0"/>
              <a:t> </a:t>
            </a:r>
            <a:r>
              <a:rPr lang="en-US" dirty="0" err="1"/>
              <a:t>papel</a:t>
            </a:r>
            <a:r>
              <a:rPr lang="en-US" dirty="0"/>
              <a:t> </a:t>
            </a:r>
            <a:r>
              <a:rPr lang="en-US" dirty="0" err="1"/>
              <a:t>haverá</a:t>
            </a:r>
            <a:r>
              <a:rPr lang="en-US" dirty="0"/>
              <a:t>, </a:t>
            </a:r>
            <a:r>
              <a:rPr lang="en-US" dirty="0" err="1"/>
              <a:t>mesmo</a:t>
            </a:r>
            <a:r>
              <a:rPr lang="en-US" dirty="0"/>
              <a:t> </a:t>
            </a:r>
            <a:r>
              <a:rPr lang="en-US" dirty="0" err="1"/>
              <a:t>assim</a:t>
            </a:r>
            <a:r>
              <a:rPr lang="en-US" dirty="0"/>
              <a:t>, um </a:t>
            </a:r>
            <a:r>
              <a:rPr lang="en-US" dirty="0" err="1"/>
              <a:t>momento</a:t>
            </a:r>
            <a:r>
              <a:rPr lang="en-US" dirty="0"/>
              <a:t> de </a:t>
            </a:r>
            <a:r>
              <a:rPr lang="en-US" dirty="0" err="1"/>
              <a:t>passagem</a:t>
            </a:r>
            <a:r>
              <a:rPr lang="en-US" dirty="0"/>
              <a:t> para o </a:t>
            </a:r>
            <a:r>
              <a:rPr lang="en-US" dirty="0" err="1"/>
              <a:t>meio</a:t>
            </a:r>
            <a:r>
              <a:rPr lang="en-US" dirty="0"/>
              <a:t> </a:t>
            </a:r>
            <a:r>
              <a:rPr lang="en-US" dirty="0" err="1"/>
              <a:t>eletrónico</a:t>
            </a:r>
            <a:r>
              <a:rPr lang="en-US" dirty="0"/>
              <a:t> para </a:t>
            </a:r>
            <a:r>
              <a:rPr lang="en-US" dirty="0" err="1"/>
              <a:t>análise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 </a:t>
            </a:r>
            <a:r>
              <a:rPr lang="en-US" dirty="0" err="1"/>
              <a:t>uso</a:t>
            </a:r>
            <a:r>
              <a:rPr lang="en-US" dirty="0"/>
              <a:t> de CRFs mm no </a:t>
            </a:r>
            <a:r>
              <a:rPr lang="en-US" dirty="0" err="1"/>
              <a:t>uso</a:t>
            </a:r>
            <a:r>
              <a:rPr lang="en-US" dirty="0"/>
              <a:t> </a:t>
            </a:r>
            <a:r>
              <a:rPr lang="en-US" dirty="0" err="1"/>
              <a:t>secundário</a:t>
            </a:r>
            <a:r>
              <a:rPr lang="en-US" dirty="0"/>
              <a:t> de dados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 </a:t>
            </a:r>
            <a:r>
              <a:rPr lang="en-US" dirty="0" err="1"/>
              <a:t>uso</a:t>
            </a:r>
            <a:r>
              <a:rPr lang="en-US" dirty="0"/>
              <a:t> de CRFs </a:t>
            </a:r>
            <a:r>
              <a:rPr lang="en-US" dirty="0" err="1"/>
              <a:t>ajuda</a:t>
            </a:r>
            <a:r>
              <a:rPr lang="en-US" dirty="0"/>
              <a:t> a definer </a:t>
            </a:r>
            <a:r>
              <a:rPr lang="en-US" dirty="0" err="1"/>
              <a:t>melhor</a:t>
            </a:r>
            <a:r>
              <a:rPr lang="en-US" dirty="0"/>
              <a:t> </a:t>
            </a:r>
            <a:r>
              <a:rPr lang="en-US" dirty="0" err="1"/>
              <a:t>os</a:t>
            </a:r>
            <a:r>
              <a:rPr lang="en-US" dirty="0"/>
              <a:t> dados que se </a:t>
            </a:r>
            <a:r>
              <a:rPr lang="en-US" dirty="0" err="1"/>
              <a:t>vão</a:t>
            </a:r>
            <a:r>
              <a:rPr lang="en-US" dirty="0"/>
              <a:t> </a:t>
            </a:r>
            <a:r>
              <a:rPr lang="en-US" dirty="0" err="1"/>
              <a:t>recolher</a:t>
            </a:r>
            <a:r>
              <a:rPr lang="en-US" dirty="0"/>
              <a:t> = </a:t>
            </a:r>
            <a:r>
              <a:rPr lang="en-US" dirty="0" err="1"/>
              <a:t>melhor</a:t>
            </a:r>
            <a:r>
              <a:rPr lang="en-US" dirty="0"/>
              <a:t> </a:t>
            </a:r>
            <a:r>
              <a:rPr lang="en-US" dirty="0" err="1"/>
              <a:t>qualidade</a:t>
            </a:r>
            <a:r>
              <a:rPr lang="en-US" dirty="0"/>
              <a:t> de dados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20</a:t>
            </a:fld>
            <a:endParaRPr lang="en-US"/>
          </a:p>
        </p:txBody>
      </p:sp>
    </p:spTree>
    <p:extLst>
      <p:ext uri="{BB962C8B-B14F-4D97-AF65-F5344CB8AC3E}">
        <p14:creationId xmlns:p14="http://schemas.microsoft.com/office/powerpoint/2010/main" val="2346518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err="1"/>
              <a:t>Contacto</a:t>
            </a:r>
            <a:r>
              <a:rPr lang="en-US" dirty="0"/>
              <a:t> </a:t>
            </a:r>
            <a:r>
              <a:rPr lang="en-US" dirty="0" err="1"/>
              <a:t>prévio</a:t>
            </a:r>
            <a:r>
              <a:rPr lang="en-US" dirty="0"/>
              <a:t> com </a:t>
            </a:r>
            <a:r>
              <a:rPr lang="en-US" dirty="0" err="1"/>
              <a:t>REDCap</a:t>
            </a:r>
            <a:r>
              <a:rPr lang="en-US" dirty="0"/>
              <a:t>?</a:t>
            </a:r>
          </a:p>
          <a:p>
            <a:r>
              <a:rPr lang="en-US" dirty="0" err="1"/>
              <a:t>Intenção</a:t>
            </a:r>
            <a:r>
              <a:rPr lang="en-US" dirty="0"/>
              <a:t> a </a:t>
            </a:r>
            <a:r>
              <a:rPr lang="en-US" dirty="0" err="1"/>
              <a:t>curto</a:t>
            </a:r>
            <a:r>
              <a:rPr lang="en-US" dirty="0"/>
              <a:t> </a:t>
            </a:r>
            <a:r>
              <a:rPr lang="en-US" dirty="0" err="1"/>
              <a:t>prazo</a:t>
            </a:r>
            <a:r>
              <a:rPr lang="en-US" dirty="0"/>
              <a:t> </a:t>
            </a:r>
            <a:r>
              <a:rPr lang="en-US" dirty="0" err="1"/>
              <a:t>em</a:t>
            </a:r>
            <a:r>
              <a:rPr lang="en-US" dirty="0"/>
              <a:t> </a:t>
            </a:r>
            <a:r>
              <a:rPr lang="en-US" dirty="0" err="1"/>
              <a:t>utilizar</a:t>
            </a:r>
            <a:r>
              <a:rPr lang="en-US" dirty="0"/>
              <a:t> o </a:t>
            </a:r>
            <a:r>
              <a:rPr lang="en-US" dirty="0" err="1"/>
              <a:t>REDCap</a:t>
            </a:r>
            <a:r>
              <a:rPr lang="en-US" dirty="0"/>
              <a:t>?</a:t>
            </a:r>
          </a:p>
          <a:p>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3</a:t>
            </a:fld>
            <a:endParaRPr lang="en-US"/>
          </a:p>
        </p:txBody>
      </p:sp>
    </p:spTree>
    <p:extLst>
      <p:ext uri="{BB962C8B-B14F-4D97-AF65-F5344CB8AC3E}">
        <p14:creationId xmlns:p14="http://schemas.microsoft.com/office/powerpoint/2010/main" val="7852673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Quando</a:t>
            </a:r>
            <a:r>
              <a:rPr lang="en-US" dirty="0"/>
              <a:t> </a:t>
            </a:r>
            <a:r>
              <a:rPr lang="en-US" dirty="0" err="1"/>
              <a:t>os</a:t>
            </a:r>
            <a:r>
              <a:rPr lang="en-US" dirty="0"/>
              <a:t> dados </a:t>
            </a:r>
            <a:r>
              <a:rPr lang="en-US" dirty="0" err="1"/>
              <a:t>são</a:t>
            </a:r>
            <a:r>
              <a:rPr lang="en-US" dirty="0"/>
              <a:t> </a:t>
            </a:r>
            <a:r>
              <a:rPr lang="en-US" dirty="0" err="1"/>
              <a:t>colhidos</a:t>
            </a:r>
            <a:r>
              <a:rPr lang="en-US" dirty="0"/>
              <a:t> </a:t>
            </a:r>
            <a:r>
              <a:rPr lang="en-US" dirty="0" err="1"/>
              <a:t>em</a:t>
            </a:r>
            <a:r>
              <a:rPr lang="en-US" dirty="0"/>
              <a:t> </a:t>
            </a:r>
            <a:r>
              <a:rPr lang="en-US" dirty="0" err="1"/>
              <a:t>papel</a:t>
            </a:r>
            <a:r>
              <a:rPr lang="en-US" dirty="0"/>
              <a:t> </a:t>
            </a:r>
            <a:r>
              <a:rPr lang="en-US" dirty="0" err="1"/>
              <a:t>haverá</a:t>
            </a:r>
            <a:r>
              <a:rPr lang="en-US" dirty="0"/>
              <a:t>, </a:t>
            </a:r>
            <a:r>
              <a:rPr lang="en-US" dirty="0" err="1"/>
              <a:t>mesmo</a:t>
            </a:r>
            <a:r>
              <a:rPr lang="en-US" dirty="0"/>
              <a:t> </a:t>
            </a:r>
            <a:r>
              <a:rPr lang="en-US" dirty="0" err="1"/>
              <a:t>assim</a:t>
            </a:r>
            <a:r>
              <a:rPr lang="en-US" dirty="0"/>
              <a:t>, um </a:t>
            </a:r>
            <a:r>
              <a:rPr lang="en-US" dirty="0" err="1"/>
              <a:t>momento</a:t>
            </a:r>
            <a:r>
              <a:rPr lang="en-US" dirty="0"/>
              <a:t> de </a:t>
            </a:r>
            <a:r>
              <a:rPr lang="en-US" dirty="0" err="1"/>
              <a:t>passagem</a:t>
            </a:r>
            <a:r>
              <a:rPr lang="en-US" dirty="0"/>
              <a:t> para o </a:t>
            </a:r>
            <a:r>
              <a:rPr lang="en-US" dirty="0" err="1"/>
              <a:t>meio</a:t>
            </a:r>
            <a:r>
              <a:rPr lang="en-US" dirty="0"/>
              <a:t> </a:t>
            </a:r>
            <a:r>
              <a:rPr lang="en-US" dirty="0" err="1"/>
              <a:t>eletrónico</a:t>
            </a:r>
            <a:r>
              <a:rPr lang="en-US" dirty="0"/>
              <a:t> para </a:t>
            </a:r>
            <a:r>
              <a:rPr lang="en-US" dirty="0" err="1"/>
              <a:t>análise</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 </a:t>
            </a:r>
            <a:r>
              <a:rPr lang="en-US" dirty="0" err="1"/>
              <a:t>uso</a:t>
            </a:r>
            <a:r>
              <a:rPr lang="en-US" dirty="0"/>
              <a:t> de CRFs mm no </a:t>
            </a:r>
            <a:r>
              <a:rPr lang="en-US" dirty="0" err="1"/>
              <a:t>uso</a:t>
            </a:r>
            <a:r>
              <a:rPr lang="en-US" dirty="0"/>
              <a:t> </a:t>
            </a:r>
            <a:r>
              <a:rPr lang="en-US" dirty="0" err="1"/>
              <a:t>secundário</a:t>
            </a:r>
            <a:r>
              <a:rPr lang="en-US" dirty="0"/>
              <a:t> de dados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 </a:t>
            </a:r>
            <a:r>
              <a:rPr lang="en-US" dirty="0" err="1"/>
              <a:t>uso</a:t>
            </a:r>
            <a:r>
              <a:rPr lang="en-US" dirty="0"/>
              <a:t> de CRFs </a:t>
            </a:r>
            <a:r>
              <a:rPr lang="en-US" dirty="0" err="1"/>
              <a:t>ajuda</a:t>
            </a:r>
            <a:r>
              <a:rPr lang="en-US" dirty="0"/>
              <a:t> a definer </a:t>
            </a:r>
            <a:r>
              <a:rPr lang="en-US" dirty="0" err="1"/>
              <a:t>melhor</a:t>
            </a:r>
            <a:r>
              <a:rPr lang="en-US" dirty="0"/>
              <a:t> </a:t>
            </a:r>
            <a:r>
              <a:rPr lang="en-US" dirty="0" err="1"/>
              <a:t>os</a:t>
            </a:r>
            <a:r>
              <a:rPr lang="en-US" dirty="0"/>
              <a:t> dados que se </a:t>
            </a:r>
            <a:r>
              <a:rPr lang="en-US" dirty="0" err="1"/>
              <a:t>vão</a:t>
            </a:r>
            <a:r>
              <a:rPr lang="en-US" dirty="0"/>
              <a:t> </a:t>
            </a:r>
            <a:r>
              <a:rPr lang="en-US" dirty="0" err="1"/>
              <a:t>recolher</a:t>
            </a:r>
            <a:r>
              <a:rPr lang="en-US" dirty="0"/>
              <a:t> = </a:t>
            </a:r>
            <a:r>
              <a:rPr lang="en-US" dirty="0" err="1"/>
              <a:t>melhor</a:t>
            </a:r>
            <a:r>
              <a:rPr lang="en-US" dirty="0"/>
              <a:t> </a:t>
            </a:r>
            <a:r>
              <a:rPr lang="en-US" dirty="0" err="1"/>
              <a:t>qualidade</a:t>
            </a:r>
            <a:r>
              <a:rPr lang="en-US" dirty="0"/>
              <a:t> de dados</a:t>
            </a:r>
          </a:p>
          <a:p>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21</a:t>
            </a:fld>
            <a:endParaRPr lang="en-US"/>
          </a:p>
        </p:txBody>
      </p:sp>
    </p:spTree>
    <p:extLst>
      <p:ext uri="{BB962C8B-B14F-4D97-AF65-F5344CB8AC3E}">
        <p14:creationId xmlns:p14="http://schemas.microsoft.com/office/powerpoint/2010/main" val="11273464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22</a:t>
            </a:fld>
            <a:endParaRPr lang="en-US"/>
          </a:p>
        </p:txBody>
      </p:sp>
    </p:spTree>
    <p:extLst>
      <p:ext uri="{BB962C8B-B14F-4D97-AF65-F5344CB8AC3E}">
        <p14:creationId xmlns:p14="http://schemas.microsoft.com/office/powerpoint/2010/main" val="30169877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Este </a:t>
            </a:r>
            <a:r>
              <a:rPr lang="en-US" dirty="0" err="1"/>
              <a:t>é</a:t>
            </a:r>
            <a:r>
              <a:rPr lang="en-US" dirty="0"/>
              <a:t> o </a:t>
            </a:r>
            <a:r>
              <a:rPr lang="en-US" dirty="0" err="1"/>
              <a:t>ecrã</a:t>
            </a:r>
            <a:r>
              <a:rPr lang="en-US" dirty="0"/>
              <a:t> que surge logo </a:t>
            </a:r>
            <a:r>
              <a:rPr lang="en-US" dirty="0" err="1"/>
              <a:t>após</a:t>
            </a:r>
            <a:r>
              <a:rPr lang="en-US" dirty="0"/>
              <a:t> o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Lista </a:t>
            </a:r>
            <a:r>
              <a:rPr lang="en-US" b="1" dirty="0" err="1"/>
              <a:t>os</a:t>
            </a:r>
            <a:r>
              <a:rPr lang="en-US" b="1" dirty="0"/>
              <a:t> </a:t>
            </a:r>
            <a:r>
              <a:rPr lang="en-US" b="1" dirty="0" err="1"/>
              <a:t>projetos</a:t>
            </a:r>
            <a:r>
              <a:rPr lang="en-US" b="1" dirty="0"/>
              <a:t> do </a:t>
            </a:r>
            <a:r>
              <a:rPr lang="en-US" b="1" dirty="0" err="1"/>
              <a:t>utilizador</a:t>
            </a:r>
            <a:r>
              <a:rPr lang="en-US" b="1" dirty="0"/>
              <a:t> e </a:t>
            </a:r>
            <a:r>
              <a:rPr lang="en-US" b="1" dirty="0" err="1"/>
              <a:t>permite</a:t>
            </a:r>
            <a:r>
              <a:rPr lang="en-US" b="1" dirty="0"/>
              <a:t> a </a:t>
            </a:r>
            <a:r>
              <a:rPr lang="en-US" b="1" dirty="0" err="1"/>
              <a:t>criação</a:t>
            </a:r>
            <a:r>
              <a:rPr lang="en-US" b="1" dirty="0"/>
              <a:t> de </a:t>
            </a:r>
            <a:r>
              <a:rPr lang="en-US" b="1" dirty="0" err="1"/>
              <a:t>novos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24</a:t>
            </a:fld>
            <a:endParaRPr lang="en-US"/>
          </a:p>
        </p:txBody>
      </p:sp>
    </p:spTree>
    <p:extLst>
      <p:ext uri="{BB962C8B-B14F-4D97-AF65-F5344CB8AC3E}">
        <p14:creationId xmlns:p14="http://schemas.microsoft.com/office/powerpoint/2010/main" val="7306576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Este </a:t>
            </a:r>
            <a:r>
              <a:rPr lang="en-US" dirty="0" err="1"/>
              <a:t>é</a:t>
            </a:r>
            <a:r>
              <a:rPr lang="en-US" dirty="0"/>
              <a:t> o </a:t>
            </a:r>
            <a:r>
              <a:rPr lang="en-US" dirty="0" err="1"/>
              <a:t>ecrã</a:t>
            </a:r>
            <a:r>
              <a:rPr lang="en-US" dirty="0"/>
              <a:t> que surge logo </a:t>
            </a:r>
            <a:r>
              <a:rPr lang="en-US" dirty="0" err="1"/>
              <a:t>após</a:t>
            </a:r>
            <a:r>
              <a:rPr lang="en-US" dirty="0"/>
              <a:t> o LOGIN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Lista </a:t>
            </a:r>
            <a:r>
              <a:rPr lang="en-US" b="1" dirty="0" err="1"/>
              <a:t>os</a:t>
            </a:r>
            <a:r>
              <a:rPr lang="en-US" b="1" dirty="0"/>
              <a:t> </a:t>
            </a:r>
            <a:r>
              <a:rPr lang="en-US" b="1" dirty="0" err="1"/>
              <a:t>projetos</a:t>
            </a:r>
            <a:r>
              <a:rPr lang="en-US" b="1" dirty="0"/>
              <a:t> do </a:t>
            </a:r>
            <a:r>
              <a:rPr lang="en-US" b="1" dirty="0" err="1"/>
              <a:t>utilizador</a:t>
            </a:r>
            <a:r>
              <a:rPr lang="en-US" b="1" dirty="0"/>
              <a:t> e </a:t>
            </a:r>
            <a:r>
              <a:rPr lang="en-US" b="1" dirty="0" err="1"/>
              <a:t>permite</a:t>
            </a:r>
            <a:r>
              <a:rPr lang="en-US" b="1" dirty="0"/>
              <a:t> a </a:t>
            </a:r>
            <a:r>
              <a:rPr lang="en-US" b="1" dirty="0" err="1"/>
              <a:t>criação</a:t>
            </a:r>
            <a:r>
              <a:rPr lang="en-US" b="1" dirty="0"/>
              <a:t> de </a:t>
            </a:r>
            <a:r>
              <a:rPr lang="en-US" b="1" dirty="0" err="1"/>
              <a:t>novos</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25</a:t>
            </a:fld>
            <a:endParaRPr lang="en-US"/>
          </a:p>
        </p:txBody>
      </p:sp>
    </p:spTree>
    <p:extLst>
      <p:ext uri="{BB962C8B-B14F-4D97-AF65-F5344CB8AC3E}">
        <p14:creationId xmlns:p14="http://schemas.microsoft.com/office/powerpoint/2010/main" val="1636361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Existem</a:t>
            </a:r>
            <a:r>
              <a:rPr lang="en-US" dirty="0"/>
              <a:t> </a:t>
            </a:r>
            <a:r>
              <a:rPr lang="en-US" dirty="0" err="1"/>
              <a:t>vários</a:t>
            </a:r>
            <a:r>
              <a:rPr lang="en-US" dirty="0"/>
              <a:t> </a:t>
            </a:r>
            <a:r>
              <a:rPr lang="en-US" dirty="0" err="1"/>
              <a:t>tipos</a:t>
            </a:r>
            <a:r>
              <a:rPr lang="en-US" dirty="0"/>
              <a:t> de </a:t>
            </a:r>
            <a:r>
              <a:rPr lang="en-US" dirty="0" err="1"/>
              <a:t>projetos</a:t>
            </a:r>
            <a:r>
              <a:rPr lang="en-US" dirty="0"/>
              <a:t>, o que </a:t>
            </a:r>
            <a:r>
              <a:rPr lang="en-US" dirty="0" err="1"/>
              <a:t>pode</a:t>
            </a:r>
            <a:r>
              <a:rPr lang="en-US" dirty="0"/>
              <a:t> </a:t>
            </a:r>
            <a:r>
              <a:rPr lang="en-US" dirty="0" err="1"/>
              <a:t>parecer</a:t>
            </a:r>
            <a:r>
              <a:rPr lang="en-US" dirty="0"/>
              <a:t> </a:t>
            </a:r>
            <a:r>
              <a:rPr lang="en-US" dirty="0" err="1"/>
              <a:t>pouco</a:t>
            </a:r>
            <a:r>
              <a:rPr lang="en-US" dirty="0"/>
              <a:t> </a:t>
            </a:r>
            <a:r>
              <a:rPr lang="en-US" dirty="0" err="1"/>
              <a:t>interessante</a:t>
            </a:r>
            <a:r>
              <a:rPr lang="en-US" dirty="0"/>
              <a:t> mas </a:t>
            </a:r>
            <a:r>
              <a:rPr lang="en-US" dirty="0" err="1"/>
              <a:t>numa</a:t>
            </a:r>
            <a:r>
              <a:rPr lang="en-US" dirty="0"/>
              <a:t> </a:t>
            </a:r>
            <a:r>
              <a:rPr lang="en-US" dirty="0" err="1"/>
              <a:t>instituição</a:t>
            </a:r>
            <a:r>
              <a:rPr lang="en-US" dirty="0"/>
              <a:t> com </a:t>
            </a:r>
            <a:r>
              <a:rPr lang="en-US" dirty="0" err="1"/>
              <a:t>muitos</a:t>
            </a:r>
            <a:r>
              <a:rPr lang="en-US" dirty="0"/>
              <a:t> o gestor do </a:t>
            </a:r>
            <a:r>
              <a:rPr lang="en-US" dirty="0" err="1"/>
              <a:t>REDCap</a:t>
            </a:r>
            <a:r>
              <a:rPr lang="en-US" dirty="0"/>
              <a:t> </a:t>
            </a:r>
            <a:r>
              <a:rPr lang="en-US" dirty="0" err="1"/>
              <a:t>pode</a:t>
            </a:r>
            <a:r>
              <a:rPr lang="en-US" dirty="0"/>
              <a:t> </a:t>
            </a:r>
            <a:r>
              <a:rPr lang="en-US" dirty="0" err="1"/>
              <a:t>assim</a:t>
            </a:r>
            <a:r>
              <a:rPr lang="en-US" dirty="0"/>
              <a:t> </a:t>
            </a:r>
            <a:r>
              <a:rPr lang="en-US" dirty="0" err="1"/>
              <a:t>ir</a:t>
            </a:r>
            <a:r>
              <a:rPr lang="en-US" dirty="0"/>
              <a:t> </a:t>
            </a:r>
            <a:r>
              <a:rPr lang="en-US" dirty="0" err="1"/>
              <a:t>por</a:t>
            </a:r>
            <a:r>
              <a:rPr lang="en-US" dirty="0"/>
              <a:t> ex ”</a:t>
            </a:r>
            <a:r>
              <a:rPr lang="en-US" dirty="0" err="1"/>
              <a:t>limpando</a:t>
            </a:r>
            <a:r>
              <a:rPr lang="en-US" dirty="0"/>
              <a:t>” </a:t>
            </a:r>
            <a:r>
              <a:rPr lang="en-US" dirty="0" err="1"/>
              <a:t>aqueles</a:t>
            </a:r>
            <a:r>
              <a:rPr lang="en-US" dirty="0"/>
              <a:t> que </a:t>
            </a:r>
            <a:r>
              <a:rPr lang="en-US" dirty="0" err="1"/>
              <a:t>são</a:t>
            </a:r>
            <a:r>
              <a:rPr lang="en-US" dirty="0"/>
              <a:t> </a:t>
            </a:r>
            <a:r>
              <a:rPr lang="en-US" dirty="0" err="1"/>
              <a:t>apenas</a:t>
            </a:r>
            <a:r>
              <a:rPr lang="en-US" dirty="0"/>
              <a:t> de </a:t>
            </a:r>
            <a:r>
              <a:rPr lang="en-US" dirty="0" err="1"/>
              <a:t>treino</a:t>
            </a: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26</a:t>
            </a:fld>
            <a:endParaRPr lang="en-US"/>
          </a:p>
        </p:txBody>
      </p:sp>
    </p:spTree>
    <p:extLst>
      <p:ext uri="{BB962C8B-B14F-4D97-AF65-F5344CB8AC3E}">
        <p14:creationId xmlns:p14="http://schemas.microsoft.com/office/powerpoint/2010/main" val="2895604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User Interface </a:t>
            </a:r>
            <a:r>
              <a:rPr lang="en-US" dirty="0" err="1"/>
              <a:t>é</a:t>
            </a:r>
            <a:r>
              <a:rPr lang="en-US" dirty="0"/>
              <a:t> </a:t>
            </a:r>
            <a:r>
              <a:rPr lang="en-US" dirty="0" err="1"/>
              <a:t>intuitiva</a:t>
            </a:r>
            <a:r>
              <a:rPr lang="en-US" dirty="0"/>
              <a:t> mas </a:t>
            </a:r>
            <a:r>
              <a:rPr lang="en-US" dirty="0" err="1"/>
              <a:t>ainda</a:t>
            </a:r>
            <a:r>
              <a:rPr lang="en-US" dirty="0"/>
              <a:t> </a:t>
            </a:r>
            <a:r>
              <a:rPr lang="en-US" dirty="0" err="1"/>
              <a:t>assim</a:t>
            </a:r>
            <a:r>
              <a:rPr lang="en-US" dirty="0"/>
              <a:t> </a:t>
            </a:r>
            <a:r>
              <a:rPr lang="en-US" dirty="0" err="1"/>
              <a:t>pode</a:t>
            </a:r>
            <a:r>
              <a:rPr lang="en-US" dirty="0"/>
              <a:t> </a:t>
            </a:r>
            <a:r>
              <a:rPr lang="en-US" dirty="0" err="1"/>
              <a:t>causar</a:t>
            </a:r>
            <a:r>
              <a:rPr lang="en-US" dirty="0"/>
              <a:t> </a:t>
            </a:r>
            <a:r>
              <a:rPr lang="en-US" dirty="0" err="1"/>
              <a:t>algumas</a:t>
            </a:r>
            <a:r>
              <a:rPr lang="en-US" dirty="0"/>
              <a:t> </a:t>
            </a:r>
            <a:r>
              <a:rPr lang="en-US" dirty="0" err="1"/>
              <a:t>confusões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Alguns</a:t>
            </a:r>
            <a:r>
              <a:rPr lang="en-US" dirty="0"/>
              <a:t> dos </a:t>
            </a:r>
            <a:r>
              <a:rPr lang="en-US" dirty="0" err="1"/>
              <a:t>elementos</a:t>
            </a:r>
            <a:r>
              <a:rPr lang="en-US" dirty="0"/>
              <a:t> </a:t>
            </a:r>
            <a:r>
              <a:rPr lang="en-US" dirty="0" err="1"/>
              <a:t>podem</a:t>
            </a:r>
            <a:r>
              <a:rPr lang="en-US" dirty="0"/>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Não</a:t>
            </a:r>
            <a:r>
              <a:rPr lang="en-US" dirty="0"/>
              <a:t> </a:t>
            </a:r>
            <a:r>
              <a:rPr lang="en-US" dirty="0" err="1"/>
              <a:t>estar</a:t>
            </a:r>
            <a:r>
              <a:rPr lang="en-US" dirty="0"/>
              <a:t> </a:t>
            </a:r>
            <a:r>
              <a:rPr lang="en-US" dirty="0" err="1"/>
              <a:t>disponíveis</a:t>
            </a:r>
            <a:r>
              <a:rPr lang="en-US" dirty="0"/>
              <a:t> a </a:t>
            </a:r>
            <a:r>
              <a:rPr lang="en-US" dirty="0" err="1"/>
              <a:t>todos</a:t>
            </a:r>
            <a:r>
              <a:rPr lang="en-US" dirty="0"/>
              <a:t> </a:t>
            </a:r>
            <a:r>
              <a:rPr lang="en-US" dirty="0" err="1"/>
              <a:t>os</a:t>
            </a:r>
            <a:r>
              <a:rPr lang="en-US" dirty="0"/>
              <a:t> </a:t>
            </a:r>
            <a:r>
              <a:rPr lang="en-US" dirty="0" err="1"/>
              <a:t>utilizadores</a:t>
            </a: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err="1"/>
              <a:t>Módulos</a:t>
            </a:r>
            <a:r>
              <a:rPr lang="en-US" dirty="0"/>
              <a:t> </a:t>
            </a:r>
            <a:r>
              <a:rPr lang="en-US" dirty="0" err="1"/>
              <a:t>não</a:t>
            </a:r>
            <a:r>
              <a:rPr lang="en-US" dirty="0"/>
              <a:t> </a:t>
            </a:r>
            <a:r>
              <a:rPr lang="en-US" dirty="0" err="1"/>
              <a:t>estare</a:t>
            </a:r>
            <a:r>
              <a:rPr lang="en-US" dirty="0"/>
              <a:t> </a:t>
            </a:r>
            <a:r>
              <a:rPr lang="en-US" dirty="0" err="1"/>
              <a:t>ativados</a:t>
            </a: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27</a:t>
            </a:fld>
            <a:endParaRPr lang="en-US"/>
          </a:p>
        </p:txBody>
      </p:sp>
    </p:spTree>
    <p:extLst>
      <p:ext uri="{BB962C8B-B14F-4D97-AF65-F5344CB8AC3E}">
        <p14:creationId xmlns:p14="http://schemas.microsoft.com/office/powerpoint/2010/main" val="28657673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28</a:t>
            </a:fld>
            <a:endParaRPr lang="en-US"/>
          </a:p>
        </p:txBody>
      </p:sp>
    </p:spTree>
    <p:extLst>
      <p:ext uri="{BB962C8B-B14F-4D97-AF65-F5344CB8AC3E}">
        <p14:creationId xmlns:p14="http://schemas.microsoft.com/office/powerpoint/2010/main" val="1414617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29</a:t>
            </a:fld>
            <a:endParaRPr lang="en-US"/>
          </a:p>
        </p:txBody>
      </p:sp>
    </p:spTree>
    <p:extLst>
      <p:ext uri="{BB962C8B-B14F-4D97-AF65-F5344CB8AC3E}">
        <p14:creationId xmlns:p14="http://schemas.microsoft.com/office/powerpoint/2010/main" val="2454929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30</a:t>
            </a:fld>
            <a:endParaRPr lang="en-US"/>
          </a:p>
        </p:txBody>
      </p:sp>
    </p:spTree>
    <p:extLst>
      <p:ext uri="{BB962C8B-B14F-4D97-AF65-F5344CB8AC3E}">
        <p14:creationId xmlns:p14="http://schemas.microsoft.com/office/powerpoint/2010/main" val="38843648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31</a:t>
            </a:fld>
            <a:endParaRPr lang="en-US"/>
          </a:p>
        </p:txBody>
      </p:sp>
    </p:spTree>
    <p:extLst>
      <p:ext uri="{BB962C8B-B14F-4D97-AF65-F5344CB8AC3E}">
        <p14:creationId xmlns:p14="http://schemas.microsoft.com/office/powerpoint/2010/main" val="41004524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https://</a:t>
            </a:r>
            <a:r>
              <a:rPr lang="en-US" dirty="0" err="1"/>
              <a:t>www.jhsph.edu</a:t>
            </a:r>
            <a:r>
              <a:rPr lang="en-US" dirty="0"/>
              <a:t>/research/centers-and-institutes/health-services-outcomes-research/_images/Materials/Introduction%20and%20Review%20of%20RedCAP.pdf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err="1"/>
              <a:t>Researchers</a:t>
            </a:r>
            <a:r>
              <a:rPr lang="pt-PT" dirty="0"/>
              <a:t> </a:t>
            </a:r>
            <a:r>
              <a:rPr lang="pt-PT" dirty="0" err="1"/>
              <a:t>need</a:t>
            </a:r>
            <a:r>
              <a:rPr lang="pt-PT" dirty="0"/>
              <a:t> </a:t>
            </a:r>
            <a:r>
              <a:rPr lang="pt-PT" dirty="0" err="1"/>
              <a:t>help</a:t>
            </a:r>
            <a:r>
              <a:rPr lang="pt-PT" dirty="0"/>
              <a:t> </a:t>
            </a:r>
            <a:r>
              <a:rPr lang="pt-PT" dirty="0" err="1"/>
              <a:t>managing</a:t>
            </a:r>
            <a:r>
              <a:rPr lang="pt-PT" dirty="0"/>
              <a:t> data for </a:t>
            </a:r>
            <a:r>
              <a:rPr lang="pt-PT" dirty="0" err="1"/>
              <a:t>small</a:t>
            </a:r>
            <a:r>
              <a:rPr lang="pt-PT" dirty="0"/>
              <a:t>/</a:t>
            </a:r>
            <a:r>
              <a:rPr lang="pt-PT" dirty="0" err="1"/>
              <a:t>medium</a:t>
            </a:r>
            <a:r>
              <a:rPr lang="pt-PT" dirty="0"/>
              <a:t> </a:t>
            </a:r>
            <a:r>
              <a:rPr lang="pt-PT" dirty="0" err="1"/>
              <a:t>sized</a:t>
            </a:r>
            <a:br>
              <a:rPr lang="pt-PT" dirty="0"/>
            </a:br>
            <a:r>
              <a:rPr lang="pt-PT" dirty="0"/>
              <a:t>research </a:t>
            </a:r>
            <a:r>
              <a:rPr lang="pt-PT" dirty="0" err="1"/>
              <a:t>projects</a:t>
            </a:r>
            <a:br>
              <a:rPr lang="pt-PT" dirty="0"/>
            </a:br>
            <a:r>
              <a:rPr lang="pt-PT" dirty="0"/>
              <a:t>• </a:t>
            </a:r>
            <a:r>
              <a:rPr lang="pt-PT" dirty="0" err="1"/>
              <a:t>Usually</a:t>
            </a:r>
            <a:r>
              <a:rPr lang="pt-PT" dirty="0"/>
              <a:t> </a:t>
            </a:r>
            <a:r>
              <a:rPr lang="pt-PT" dirty="0" err="1"/>
              <a:t>opt</a:t>
            </a:r>
            <a:r>
              <a:rPr lang="pt-PT" dirty="0"/>
              <a:t> for </a:t>
            </a:r>
            <a:r>
              <a:rPr lang="pt-PT" dirty="0" err="1"/>
              <a:t>the</a:t>
            </a:r>
            <a:r>
              <a:rPr lang="pt-PT" dirty="0"/>
              <a:t> </a:t>
            </a:r>
            <a:r>
              <a:rPr lang="pt-PT" dirty="0" err="1"/>
              <a:t>tools</a:t>
            </a:r>
            <a:r>
              <a:rPr lang="pt-PT" dirty="0"/>
              <a:t> </a:t>
            </a:r>
            <a:r>
              <a:rPr lang="pt-PT" dirty="0" err="1"/>
              <a:t>available</a:t>
            </a:r>
            <a:br>
              <a:rPr lang="pt-PT" dirty="0"/>
            </a:br>
            <a:r>
              <a:rPr lang="pt-PT" dirty="0"/>
              <a:t>Excel </a:t>
            </a:r>
            <a:r>
              <a:rPr lang="pt-PT" dirty="0" err="1"/>
              <a:t>or</a:t>
            </a:r>
            <a:r>
              <a:rPr lang="pt-PT" dirty="0"/>
              <a:t> Access</a:t>
            </a:r>
            <a:br>
              <a:rPr lang="pt-PT" dirty="0"/>
            </a:br>
            <a:r>
              <a:rPr lang="pt-PT" dirty="0"/>
              <a:t>• </a:t>
            </a:r>
            <a:r>
              <a:rPr lang="pt-PT" dirty="0" err="1"/>
              <a:t>If</a:t>
            </a:r>
            <a:r>
              <a:rPr lang="pt-PT" dirty="0"/>
              <a:t> </a:t>
            </a:r>
            <a:r>
              <a:rPr lang="pt-PT" dirty="0" err="1"/>
              <a:t>provided</a:t>
            </a:r>
            <a:r>
              <a:rPr lang="pt-PT" dirty="0"/>
              <a:t> </a:t>
            </a:r>
            <a:r>
              <a:rPr lang="pt-PT" dirty="0" err="1"/>
              <a:t>with</a:t>
            </a:r>
            <a:r>
              <a:rPr lang="pt-PT" dirty="0"/>
              <a:t> </a:t>
            </a:r>
            <a:r>
              <a:rPr lang="pt-PT" dirty="0" err="1"/>
              <a:t>an</a:t>
            </a:r>
            <a:r>
              <a:rPr lang="pt-PT" dirty="0"/>
              <a:t> </a:t>
            </a:r>
            <a:r>
              <a:rPr lang="pt-PT" dirty="0" err="1"/>
              <a:t>easy</a:t>
            </a:r>
            <a:r>
              <a:rPr lang="pt-PT" dirty="0"/>
              <a:t> </a:t>
            </a:r>
            <a:r>
              <a:rPr lang="pt-PT" dirty="0" err="1"/>
              <a:t>way</a:t>
            </a:r>
            <a:r>
              <a:rPr lang="pt-PT" dirty="0"/>
              <a:t> to </a:t>
            </a:r>
            <a:r>
              <a:rPr lang="pt-PT" dirty="0" err="1"/>
              <a:t>get</a:t>
            </a:r>
            <a:r>
              <a:rPr lang="pt-PT" dirty="0"/>
              <a:t> to </a:t>
            </a:r>
            <a:r>
              <a:rPr lang="pt-PT" dirty="0" err="1"/>
              <a:t>the</a:t>
            </a:r>
            <a:r>
              <a:rPr lang="pt-PT" dirty="0"/>
              <a:t> </a:t>
            </a:r>
            <a:r>
              <a:rPr lang="pt-PT" dirty="0" err="1"/>
              <a:t>needed</a:t>
            </a:r>
            <a:r>
              <a:rPr lang="pt-PT" dirty="0"/>
              <a:t> </a:t>
            </a:r>
            <a:r>
              <a:rPr lang="pt-PT" dirty="0" err="1"/>
              <a:t>tools</a:t>
            </a:r>
            <a:r>
              <a:rPr lang="pt-PT" dirty="0"/>
              <a:t>,</a:t>
            </a:r>
            <a:br>
              <a:rPr lang="pt-PT" dirty="0"/>
            </a:br>
            <a:r>
              <a:rPr lang="pt-PT" dirty="0" err="1"/>
              <a:t>researchers</a:t>
            </a:r>
            <a:r>
              <a:rPr lang="pt-PT" dirty="0"/>
              <a:t> </a:t>
            </a:r>
            <a:r>
              <a:rPr lang="pt-PT" dirty="0" err="1"/>
              <a:t>will</a:t>
            </a:r>
            <a:r>
              <a:rPr lang="pt-PT" dirty="0"/>
              <a:t> do </a:t>
            </a:r>
            <a:r>
              <a:rPr lang="pt-PT" dirty="0" err="1"/>
              <a:t>the</a:t>
            </a:r>
            <a:r>
              <a:rPr lang="pt-PT" dirty="0"/>
              <a:t> </a:t>
            </a:r>
            <a:r>
              <a:rPr lang="pt-PT" dirty="0" err="1"/>
              <a:t>right</a:t>
            </a:r>
            <a:r>
              <a:rPr lang="pt-PT" dirty="0"/>
              <a:t> </a:t>
            </a:r>
            <a:r>
              <a:rPr lang="pt-PT" dirty="0" err="1"/>
              <a:t>thing</a:t>
            </a:r>
            <a:r>
              <a:rPr lang="pt-PT" dirty="0"/>
              <a:t> (i.e. secure </a:t>
            </a:r>
            <a:r>
              <a:rPr lang="pt-PT" dirty="0" err="1"/>
              <a:t>their</a:t>
            </a:r>
            <a:r>
              <a:rPr lang="pt-PT" dirty="0"/>
              <a:t> data, </a:t>
            </a:r>
            <a:r>
              <a:rPr lang="pt-PT" dirty="0" err="1"/>
              <a:t>keep</a:t>
            </a:r>
            <a:br>
              <a:rPr lang="pt-PT" dirty="0"/>
            </a:br>
            <a:r>
              <a:rPr lang="pt-PT" dirty="0" err="1"/>
              <a:t>audit</a:t>
            </a:r>
            <a:r>
              <a:rPr lang="pt-PT" dirty="0"/>
              <a:t> </a:t>
            </a:r>
            <a:r>
              <a:rPr lang="pt-PT" dirty="0" err="1"/>
              <a:t>trails</a:t>
            </a:r>
            <a:r>
              <a:rPr lang="pt-PT" dirty="0"/>
              <a:t>, </a:t>
            </a:r>
            <a:r>
              <a:rPr lang="pt-PT" dirty="0" err="1"/>
              <a:t>etc</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4</a:t>
            </a:fld>
            <a:endParaRPr lang="en-US"/>
          </a:p>
        </p:txBody>
      </p:sp>
    </p:spTree>
    <p:extLst>
      <p:ext uri="{BB962C8B-B14F-4D97-AF65-F5344CB8AC3E}">
        <p14:creationId xmlns:p14="http://schemas.microsoft.com/office/powerpoint/2010/main" val="9428158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pt-PT" dirty="0"/>
              <a:t>FORMULÁRIOS</a:t>
            </a:r>
          </a:p>
          <a:p>
            <a:r>
              <a:rPr lang="pt-PT" dirty="0" err="1"/>
              <a:t>Advantages</a:t>
            </a:r>
            <a:r>
              <a:rPr lang="pt-PT" dirty="0"/>
              <a:t>: </a:t>
            </a:r>
            <a:r>
              <a:rPr lang="pt-PT" dirty="0" err="1"/>
              <a:t>Users</a:t>
            </a:r>
            <a:r>
              <a:rPr lang="pt-PT" dirty="0"/>
              <a:t> </a:t>
            </a:r>
            <a:r>
              <a:rPr lang="pt-PT" dirty="0" err="1"/>
              <a:t>entering</a:t>
            </a:r>
            <a:r>
              <a:rPr lang="pt-PT" dirty="0"/>
              <a:t> data </a:t>
            </a:r>
            <a:r>
              <a:rPr lang="pt-PT" dirty="0" err="1"/>
              <a:t>have</a:t>
            </a:r>
            <a:r>
              <a:rPr lang="pt-PT" dirty="0"/>
              <a:t> </a:t>
            </a:r>
            <a:r>
              <a:rPr lang="pt-PT" dirty="0" err="1"/>
              <a:t>the</a:t>
            </a:r>
            <a:r>
              <a:rPr lang="pt-PT" dirty="0"/>
              <a:t> </a:t>
            </a:r>
            <a:r>
              <a:rPr lang="pt-PT" dirty="0" err="1"/>
              <a:t>ability</a:t>
            </a:r>
            <a:r>
              <a:rPr lang="pt-PT" dirty="0"/>
              <a:t> to </a:t>
            </a:r>
            <a:r>
              <a:rPr lang="pt-PT" dirty="0" err="1"/>
              <a:t>see</a:t>
            </a:r>
            <a:r>
              <a:rPr lang="pt-PT" dirty="0"/>
              <a:t> </a:t>
            </a:r>
            <a:r>
              <a:rPr lang="pt-PT" dirty="0" err="1"/>
              <a:t>all</a:t>
            </a:r>
            <a:r>
              <a:rPr lang="pt-PT" dirty="0"/>
              <a:t> data </a:t>
            </a:r>
            <a:r>
              <a:rPr lang="pt-PT" dirty="0" err="1"/>
              <a:t>they’ve</a:t>
            </a:r>
            <a:r>
              <a:rPr lang="pt-PT" dirty="0"/>
              <a:t> </a:t>
            </a:r>
            <a:r>
              <a:rPr lang="pt-PT" dirty="0" err="1"/>
              <a:t>previously</a:t>
            </a:r>
            <a:r>
              <a:rPr lang="pt-PT" dirty="0"/>
              <a:t> </a:t>
            </a:r>
            <a:r>
              <a:rPr lang="pt-PT" dirty="0" err="1"/>
              <a:t>entered</a:t>
            </a:r>
            <a:r>
              <a:rPr lang="pt-PT" dirty="0"/>
              <a:t>, </a:t>
            </a:r>
            <a:r>
              <a:rPr lang="pt-PT" dirty="0" err="1"/>
              <a:t>edit</a:t>
            </a:r>
            <a:r>
              <a:rPr lang="pt-PT" dirty="0"/>
              <a:t> </a:t>
            </a:r>
            <a:r>
              <a:rPr lang="pt-PT" dirty="0" err="1"/>
              <a:t>previous</a:t>
            </a:r>
            <a:r>
              <a:rPr lang="pt-PT" dirty="0"/>
              <a:t> responses, </a:t>
            </a:r>
            <a:r>
              <a:rPr lang="pt-PT" dirty="0" err="1"/>
              <a:t>or</a:t>
            </a:r>
            <a:r>
              <a:rPr lang="pt-PT" dirty="0"/>
              <a:t> </a:t>
            </a:r>
            <a:r>
              <a:rPr lang="pt-PT" dirty="0" err="1"/>
              <a:t>check</a:t>
            </a:r>
            <a:r>
              <a:rPr lang="pt-PT" dirty="0"/>
              <a:t> for </a:t>
            </a:r>
            <a:r>
              <a:rPr lang="pt-PT" dirty="0" err="1"/>
              <a:t>updates</a:t>
            </a:r>
            <a:r>
              <a:rPr lang="pt-PT" dirty="0"/>
              <a:t>.</a:t>
            </a:r>
          </a:p>
          <a:p>
            <a:r>
              <a:rPr lang="pt-PT" dirty="0" err="1"/>
              <a:t>Users</a:t>
            </a:r>
            <a:r>
              <a:rPr lang="pt-PT" dirty="0"/>
              <a:t> </a:t>
            </a:r>
            <a:r>
              <a:rPr lang="pt-PT" dirty="0" err="1"/>
              <a:t>not</a:t>
            </a:r>
            <a:r>
              <a:rPr lang="pt-PT" dirty="0"/>
              <a:t> </a:t>
            </a:r>
            <a:r>
              <a:rPr lang="pt-PT" dirty="0" err="1"/>
              <a:t>only</a:t>
            </a:r>
            <a:r>
              <a:rPr lang="pt-PT" dirty="0"/>
              <a:t> </a:t>
            </a:r>
            <a:r>
              <a:rPr lang="pt-PT" dirty="0" err="1"/>
              <a:t>have</a:t>
            </a:r>
            <a:r>
              <a:rPr lang="pt-PT" dirty="0"/>
              <a:t> </a:t>
            </a:r>
            <a:r>
              <a:rPr lang="pt-PT" dirty="0" err="1"/>
              <a:t>access</a:t>
            </a:r>
            <a:r>
              <a:rPr lang="pt-PT" dirty="0"/>
              <a:t> to data </a:t>
            </a:r>
            <a:r>
              <a:rPr lang="pt-PT" dirty="0" err="1"/>
              <a:t>entry</a:t>
            </a:r>
            <a:r>
              <a:rPr lang="pt-PT" dirty="0"/>
              <a:t>, </a:t>
            </a:r>
            <a:r>
              <a:rPr lang="pt-PT" dirty="0" err="1"/>
              <a:t>but</a:t>
            </a:r>
            <a:r>
              <a:rPr lang="pt-PT" dirty="0"/>
              <a:t> </a:t>
            </a:r>
            <a:r>
              <a:rPr lang="pt-PT" dirty="0" err="1"/>
              <a:t>all</a:t>
            </a:r>
            <a:r>
              <a:rPr lang="pt-PT" dirty="0"/>
              <a:t> </a:t>
            </a:r>
            <a:r>
              <a:rPr lang="pt-PT" dirty="0" err="1"/>
              <a:t>other</a:t>
            </a:r>
            <a:r>
              <a:rPr lang="pt-PT" dirty="0"/>
              <a:t> </a:t>
            </a:r>
            <a:r>
              <a:rPr lang="pt-PT" dirty="0" err="1"/>
              <a:t>REDCap</a:t>
            </a:r>
            <a:r>
              <a:rPr lang="pt-PT" dirty="0"/>
              <a:t> </a:t>
            </a:r>
            <a:r>
              <a:rPr lang="pt-PT" dirty="0" err="1"/>
              <a:t>features</a:t>
            </a:r>
            <a:r>
              <a:rPr lang="pt-PT" dirty="0"/>
              <a:t> (</a:t>
            </a:r>
            <a:r>
              <a:rPr lang="pt-PT" dirty="0" err="1"/>
              <a:t>reports</a:t>
            </a:r>
            <a:r>
              <a:rPr lang="pt-PT" dirty="0"/>
              <a:t>/</a:t>
            </a:r>
            <a:r>
              <a:rPr lang="pt-PT" dirty="0" err="1"/>
              <a:t>exports</a:t>
            </a:r>
            <a:r>
              <a:rPr lang="pt-PT" dirty="0"/>
              <a:t>, Training </a:t>
            </a:r>
            <a:r>
              <a:rPr lang="pt-PT" dirty="0" err="1"/>
              <a:t>Videos</a:t>
            </a:r>
            <a:r>
              <a:rPr lang="pt-PT" dirty="0"/>
              <a:t>, File </a:t>
            </a:r>
            <a:r>
              <a:rPr lang="pt-PT" dirty="0" err="1"/>
              <a:t>Repository</a:t>
            </a:r>
            <a:r>
              <a:rPr lang="pt-PT" dirty="0"/>
              <a:t>, Data </a:t>
            </a:r>
            <a:r>
              <a:rPr lang="pt-PT" dirty="0" err="1"/>
              <a:t>Quality</a:t>
            </a:r>
            <a:r>
              <a:rPr lang="pt-PT" dirty="0"/>
              <a:t> </a:t>
            </a:r>
            <a:r>
              <a:rPr lang="pt-PT" dirty="0" err="1"/>
              <a:t>checks</a:t>
            </a:r>
            <a:r>
              <a:rPr lang="pt-PT" dirty="0"/>
              <a:t>, etc.).</a:t>
            </a:r>
          </a:p>
          <a:p>
            <a:r>
              <a:rPr lang="pt-PT" dirty="0" err="1"/>
              <a:t>Easier</a:t>
            </a:r>
            <a:r>
              <a:rPr lang="pt-PT" dirty="0"/>
              <a:t> to </a:t>
            </a:r>
            <a:r>
              <a:rPr lang="pt-PT" dirty="0" err="1"/>
              <a:t>troubleshoot</a:t>
            </a:r>
            <a:r>
              <a:rPr lang="pt-PT" dirty="0"/>
              <a:t> </a:t>
            </a:r>
            <a:r>
              <a:rPr lang="pt-PT" dirty="0" err="1"/>
              <a:t>errors</a:t>
            </a:r>
            <a:r>
              <a:rPr lang="pt-PT" dirty="0"/>
              <a:t> </a:t>
            </a:r>
            <a:r>
              <a:rPr lang="pt-PT" dirty="0" err="1"/>
              <a:t>because</a:t>
            </a:r>
            <a:r>
              <a:rPr lang="pt-PT" dirty="0"/>
              <a:t> </a:t>
            </a:r>
            <a:r>
              <a:rPr lang="pt-PT" dirty="0" err="1"/>
              <a:t>of</a:t>
            </a:r>
            <a:r>
              <a:rPr lang="pt-PT" dirty="0"/>
              <a:t> </a:t>
            </a:r>
            <a:r>
              <a:rPr lang="pt-PT" dirty="0" err="1"/>
              <a:t>the</a:t>
            </a:r>
            <a:r>
              <a:rPr lang="pt-PT" dirty="0"/>
              <a:t> log </a:t>
            </a:r>
            <a:r>
              <a:rPr lang="pt-PT" dirty="0" err="1"/>
              <a:t>that</a:t>
            </a:r>
            <a:r>
              <a:rPr lang="pt-PT" dirty="0"/>
              <a:t> </a:t>
            </a:r>
            <a:r>
              <a:rPr lang="pt-PT" dirty="0" err="1"/>
              <a:t>accompanies</a:t>
            </a:r>
            <a:r>
              <a:rPr lang="pt-PT" dirty="0"/>
              <a:t> data </a:t>
            </a:r>
            <a:r>
              <a:rPr lang="pt-PT" dirty="0" err="1"/>
              <a:t>entry</a:t>
            </a:r>
            <a:r>
              <a:rPr lang="pt-PT" dirty="0"/>
              <a:t>.</a:t>
            </a:r>
          </a:p>
          <a:p>
            <a:r>
              <a:rPr lang="pt-PT" dirty="0" err="1"/>
              <a:t>All</a:t>
            </a:r>
            <a:r>
              <a:rPr lang="pt-PT" dirty="0"/>
              <a:t> </a:t>
            </a:r>
            <a:r>
              <a:rPr lang="pt-PT" dirty="0" err="1"/>
              <a:t>entries</a:t>
            </a:r>
            <a:r>
              <a:rPr lang="pt-PT" dirty="0"/>
              <a:t> are </a:t>
            </a:r>
            <a:r>
              <a:rPr lang="pt-PT" dirty="0" err="1"/>
              <a:t>logged</a:t>
            </a:r>
            <a:r>
              <a:rPr lang="pt-PT" dirty="0"/>
              <a:t> </a:t>
            </a:r>
            <a:r>
              <a:rPr lang="pt-PT" dirty="0" err="1"/>
              <a:t>with</a:t>
            </a:r>
            <a:r>
              <a:rPr lang="pt-PT" dirty="0"/>
              <a:t> a </a:t>
            </a:r>
            <a:r>
              <a:rPr lang="pt-PT" dirty="0" err="1"/>
              <a:t>timestamp</a:t>
            </a:r>
            <a:r>
              <a:rPr lang="pt-PT" dirty="0"/>
              <a:t>. </a:t>
            </a:r>
            <a:r>
              <a:rPr lang="pt-PT" dirty="0" err="1"/>
              <a:t>REDCap</a:t>
            </a:r>
            <a:r>
              <a:rPr lang="pt-PT" dirty="0"/>
              <a:t> </a:t>
            </a:r>
            <a:r>
              <a:rPr lang="pt-PT" dirty="0" err="1"/>
              <a:t>tracks</a:t>
            </a:r>
            <a:r>
              <a:rPr lang="pt-PT" dirty="0"/>
              <a:t> </a:t>
            </a:r>
            <a:r>
              <a:rPr lang="pt-PT" dirty="0" err="1"/>
              <a:t>who</a:t>
            </a:r>
            <a:r>
              <a:rPr lang="pt-PT" dirty="0"/>
              <a:t> </a:t>
            </a:r>
            <a:r>
              <a:rPr lang="pt-PT" dirty="0" err="1"/>
              <a:t>entered</a:t>
            </a:r>
            <a:r>
              <a:rPr lang="pt-PT" dirty="0"/>
              <a:t> data, </a:t>
            </a:r>
            <a:r>
              <a:rPr lang="pt-PT" dirty="0" err="1"/>
              <a:t>any</a:t>
            </a:r>
            <a:r>
              <a:rPr lang="pt-PT" dirty="0"/>
              <a:t> </a:t>
            </a:r>
            <a:r>
              <a:rPr lang="pt-PT" dirty="0" err="1"/>
              <a:t>changes</a:t>
            </a:r>
            <a:r>
              <a:rPr lang="pt-PT" dirty="0"/>
              <a:t> </a:t>
            </a:r>
            <a:r>
              <a:rPr lang="pt-PT" dirty="0" err="1"/>
              <a:t>with</a:t>
            </a:r>
            <a:r>
              <a:rPr lang="pt-PT" dirty="0"/>
              <a:t> </a:t>
            </a:r>
            <a:r>
              <a:rPr lang="pt-PT" dirty="0" err="1"/>
              <a:t>old</a:t>
            </a:r>
            <a:r>
              <a:rPr lang="pt-PT" dirty="0"/>
              <a:t> </a:t>
            </a:r>
            <a:r>
              <a:rPr lang="pt-PT" dirty="0" err="1"/>
              <a:t>and</a:t>
            </a:r>
            <a:r>
              <a:rPr lang="pt-PT" dirty="0"/>
              <a:t> </a:t>
            </a:r>
            <a:r>
              <a:rPr lang="pt-PT" dirty="0" err="1"/>
              <a:t>new</a:t>
            </a:r>
            <a:r>
              <a:rPr lang="pt-PT" dirty="0"/>
              <a:t> </a:t>
            </a:r>
            <a:r>
              <a:rPr lang="pt-PT" dirty="0" err="1"/>
              <a:t>values</a:t>
            </a:r>
            <a:r>
              <a:rPr lang="pt-PT" dirty="0"/>
              <a:t>, </a:t>
            </a:r>
            <a:r>
              <a:rPr lang="pt-PT" dirty="0" err="1"/>
              <a:t>the</a:t>
            </a:r>
            <a:r>
              <a:rPr lang="pt-PT" dirty="0"/>
              <a:t> IP </a:t>
            </a:r>
            <a:r>
              <a:rPr lang="pt-PT" dirty="0" err="1"/>
              <a:t>address</a:t>
            </a:r>
            <a:r>
              <a:rPr lang="pt-PT" dirty="0"/>
              <a:t> </a:t>
            </a:r>
            <a:r>
              <a:rPr lang="pt-PT" dirty="0" err="1"/>
              <a:t>where</a:t>
            </a:r>
            <a:r>
              <a:rPr lang="pt-PT" dirty="0"/>
              <a:t> </a:t>
            </a:r>
            <a:r>
              <a:rPr lang="pt-PT" dirty="0" err="1"/>
              <a:t>it</a:t>
            </a:r>
            <a:r>
              <a:rPr lang="pt-PT" dirty="0"/>
              <a:t> </a:t>
            </a:r>
            <a:r>
              <a:rPr lang="pt-PT" dirty="0" err="1"/>
              <a:t>was</a:t>
            </a:r>
            <a:r>
              <a:rPr lang="pt-PT" dirty="0"/>
              <a:t> </a:t>
            </a:r>
            <a:r>
              <a:rPr lang="pt-PT" dirty="0" err="1"/>
              <a:t>entered</a:t>
            </a:r>
            <a:r>
              <a:rPr lang="pt-PT" dirty="0"/>
              <a:t>, </a:t>
            </a:r>
            <a:r>
              <a:rPr lang="pt-PT" dirty="0" err="1"/>
              <a:t>the</a:t>
            </a:r>
            <a:r>
              <a:rPr lang="pt-PT" dirty="0"/>
              <a:t> date </a:t>
            </a:r>
            <a:r>
              <a:rPr lang="pt-PT" dirty="0" err="1"/>
              <a:t>and</a:t>
            </a:r>
            <a:r>
              <a:rPr lang="pt-PT" dirty="0"/>
              <a:t> time, etc. NOTE: </a:t>
            </a:r>
            <a:r>
              <a:rPr lang="pt-PT" dirty="0" err="1"/>
              <a:t>This</a:t>
            </a:r>
            <a:r>
              <a:rPr lang="pt-PT" dirty="0"/>
              <a:t> </a:t>
            </a:r>
            <a:r>
              <a:rPr lang="pt-PT" dirty="0" err="1"/>
              <a:t>timestamp</a:t>
            </a:r>
            <a:r>
              <a:rPr lang="pt-PT" dirty="0"/>
              <a:t> </a:t>
            </a:r>
            <a:r>
              <a:rPr lang="pt-PT" dirty="0" err="1"/>
              <a:t>is</a:t>
            </a:r>
            <a:r>
              <a:rPr lang="pt-PT" dirty="0"/>
              <a:t> </a:t>
            </a:r>
            <a:r>
              <a:rPr lang="pt-PT" dirty="0" err="1"/>
              <a:t>not</a:t>
            </a:r>
            <a:r>
              <a:rPr lang="pt-PT" dirty="0"/>
              <a:t> </a:t>
            </a:r>
            <a:r>
              <a:rPr lang="pt-PT" dirty="0" err="1"/>
              <a:t>included</a:t>
            </a:r>
            <a:r>
              <a:rPr lang="pt-PT" dirty="0"/>
              <a:t> in </a:t>
            </a:r>
            <a:r>
              <a:rPr lang="pt-PT" dirty="0" err="1"/>
              <a:t>reports</a:t>
            </a:r>
            <a:r>
              <a:rPr lang="pt-PT" dirty="0"/>
              <a:t> </a:t>
            </a:r>
            <a:r>
              <a:rPr lang="pt-PT" dirty="0" err="1"/>
              <a:t>or</a:t>
            </a:r>
            <a:r>
              <a:rPr lang="pt-PT" dirty="0"/>
              <a:t> </a:t>
            </a:r>
            <a:r>
              <a:rPr lang="pt-PT" dirty="0" err="1"/>
              <a:t>exports</a:t>
            </a:r>
            <a:r>
              <a:rPr lang="pt-PT" dirty="0"/>
              <a:t> </a:t>
            </a:r>
            <a:r>
              <a:rPr lang="pt-PT" dirty="0" err="1"/>
              <a:t>though</a:t>
            </a:r>
            <a:r>
              <a:rPr lang="pt-PT" dirty="0"/>
              <a:t>.</a:t>
            </a:r>
          </a:p>
          <a:p>
            <a:r>
              <a:rPr lang="pt-PT" dirty="0" err="1"/>
              <a:t>User</a:t>
            </a:r>
            <a:r>
              <a:rPr lang="pt-PT" dirty="0"/>
              <a:t> </a:t>
            </a:r>
            <a:r>
              <a:rPr lang="pt-PT" dirty="0" err="1"/>
              <a:t>have</a:t>
            </a:r>
            <a:r>
              <a:rPr lang="pt-PT" dirty="0"/>
              <a:t> </a:t>
            </a:r>
            <a:r>
              <a:rPr lang="pt-PT" dirty="0" err="1"/>
              <a:t>the</a:t>
            </a:r>
            <a:r>
              <a:rPr lang="pt-PT" dirty="0"/>
              <a:t> </a:t>
            </a:r>
            <a:r>
              <a:rPr lang="pt-PT" dirty="0" err="1"/>
              <a:t>ability</a:t>
            </a:r>
            <a:r>
              <a:rPr lang="pt-PT" dirty="0"/>
              <a:t> to </a:t>
            </a:r>
            <a:r>
              <a:rPr lang="pt-PT" dirty="0" err="1"/>
              <a:t>give</a:t>
            </a:r>
            <a:r>
              <a:rPr lang="pt-PT" dirty="0"/>
              <a:t> a </a:t>
            </a:r>
            <a:r>
              <a:rPr lang="pt-PT" dirty="0" err="1"/>
              <a:t>form</a:t>
            </a:r>
            <a:r>
              <a:rPr lang="pt-PT" dirty="0"/>
              <a:t> a status, </a:t>
            </a:r>
            <a:r>
              <a:rPr lang="pt-PT" dirty="0" err="1"/>
              <a:t>marking</a:t>
            </a:r>
            <a:r>
              <a:rPr lang="pt-PT" dirty="0"/>
              <a:t> </a:t>
            </a:r>
            <a:r>
              <a:rPr lang="pt-PT" dirty="0" err="1"/>
              <a:t>it</a:t>
            </a:r>
            <a:r>
              <a:rPr lang="pt-PT" dirty="0"/>
              <a:t> as “complete” </a:t>
            </a:r>
            <a:r>
              <a:rPr lang="pt-PT" dirty="0" err="1"/>
              <a:t>or</a:t>
            </a:r>
            <a:r>
              <a:rPr lang="pt-PT" dirty="0"/>
              <a:t> “</a:t>
            </a:r>
            <a:r>
              <a:rPr lang="pt-PT" dirty="0" err="1"/>
              <a:t>incomplete</a:t>
            </a:r>
            <a:r>
              <a:rPr lang="pt-PT" dirty="0"/>
              <a:t>” </a:t>
            </a:r>
            <a:r>
              <a:rPr lang="pt-PT" dirty="0" err="1"/>
              <a:t>depending</a:t>
            </a:r>
            <a:r>
              <a:rPr lang="pt-PT" dirty="0"/>
              <a:t> </a:t>
            </a:r>
            <a:r>
              <a:rPr lang="pt-PT" dirty="0" err="1"/>
              <a:t>on</a:t>
            </a:r>
            <a:r>
              <a:rPr lang="pt-PT" dirty="0"/>
              <a:t> </a:t>
            </a:r>
            <a:r>
              <a:rPr lang="pt-PT" dirty="0" err="1"/>
              <a:t>what</a:t>
            </a:r>
            <a:r>
              <a:rPr lang="pt-PT" dirty="0"/>
              <a:t> </a:t>
            </a:r>
            <a:r>
              <a:rPr lang="pt-PT" dirty="0" err="1"/>
              <a:t>is</a:t>
            </a:r>
            <a:r>
              <a:rPr lang="pt-PT" dirty="0"/>
              <a:t> </a:t>
            </a:r>
            <a:r>
              <a:rPr lang="pt-PT" dirty="0" err="1"/>
              <a:t>most</a:t>
            </a:r>
            <a:r>
              <a:rPr lang="pt-PT" dirty="0"/>
              <a:t> </a:t>
            </a:r>
            <a:r>
              <a:rPr lang="pt-PT" dirty="0" err="1"/>
              <a:t>useful</a:t>
            </a:r>
            <a:r>
              <a:rPr lang="pt-PT" dirty="0"/>
              <a:t> for </a:t>
            </a:r>
            <a:r>
              <a:rPr lang="pt-PT" dirty="0" err="1"/>
              <a:t>workflow</a:t>
            </a:r>
            <a:r>
              <a:rPr lang="pt-PT" dirty="0"/>
              <a:t>.</a:t>
            </a:r>
          </a:p>
          <a:p>
            <a:endParaRPr lang="en-US" dirty="0"/>
          </a:p>
          <a:p>
            <a:r>
              <a:rPr lang="en-US" dirty="0"/>
              <a:t>SURVEYS:</a:t>
            </a:r>
          </a:p>
          <a:p>
            <a:r>
              <a:rPr lang="pt-PT" dirty="0" err="1"/>
              <a:t>Intended</a:t>
            </a:r>
            <a:r>
              <a:rPr lang="pt-PT" dirty="0"/>
              <a:t> to </a:t>
            </a:r>
            <a:r>
              <a:rPr lang="pt-PT" dirty="0" err="1"/>
              <a:t>be</a:t>
            </a:r>
            <a:r>
              <a:rPr lang="pt-PT" dirty="0"/>
              <a:t> </a:t>
            </a:r>
            <a:r>
              <a:rPr lang="pt-PT" dirty="0" err="1"/>
              <a:t>filled</a:t>
            </a:r>
            <a:r>
              <a:rPr lang="pt-PT" dirty="0"/>
              <a:t> out </a:t>
            </a:r>
            <a:r>
              <a:rPr lang="pt-PT" dirty="0" err="1"/>
              <a:t>by</a:t>
            </a:r>
            <a:r>
              <a:rPr lang="pt-PT" dirty="0"/>
              <a:t> </a:t>
            </a:r>
            <a:r>
              <a:rPr lang="pt-PT" dirty="0" err="1"/>
              <a:t>participants</a:t>
            </a:r>
            <a:r>
              <a:rPr lang="pt-PT" dirty="0"/>
              <a:t> (non-</a:t>
            </a:r>
            <a:r>
              <a:rPr lang="pt-PT" dirty="0" err="1"/>
              <a:t>REDCap</a:t>
            </a:r>
            <a:r>
              <a:rPr lang="pt-PT" dirty="0"/>
              <a:t> </a:t>
            </a:r>
            <a:r>
              <a:rPr lang="pt-PT" dirty="0" err="1"/>
              <a:t>users</a:t>
            </a:r>
            <a:r>
              <a:rPr lang="pt-PT" dirty="0"/>
              <a:t>).</a:t>
            </a:r>
          </a:p>
          <a:p>
            <a:r>
              <a:rPr lang="pt-PT" dirty="0"/>
              <a:t>No login </a:t>
            </a:r>
            <a:r>
              <a:rPr lang="pt-PT" dirty="0" err="1"/>
              <a:t>required</a:t>
            </a:r>
            <a:r>
              <a:rPr lang="pt-PT" dirty="0"/>
              <a:t>.</a:t>
            </a:r>
          </a:p>
          <a:p>
            <a:r>
              <a:rPr lang="pt-PT" dirty="0"/>
              <a:t>Responses are </a:t>
            </a:r>
            <a:r>
              <a:rPr lang="pt-PT" dirty="0" err="1"/>
              <a:t>anonymous</a:t>
            </a:r>
            <a:r>
              <a:rPr lang="pt-PT" dirty="0"/>
              <a:t> </a:t>
            </a:r>
            <a:r>
              <a:rPr lang="pt-PT" dirty="0" err="1"/>
              <a:t>unless</a:t>
            </a:r>
            <a:r>
              <a:rPr lang="pt-PT" dirty="0"/>
              <a:t> </a:t>
            </a:r>
            <a:r>
              <a:rPr lang="pt-PT" dirty="0" err="1"/>
              <a:t>survey</a:t>
            </a:r>
            <a:r>
              <a:rPr lang="pt-PT" dirty="0"/>
              <a:t> </a:t>
            </a:r>
            <a:r>
              <a:rPr lang="pt-PT" dirty="0" err="1"/>
              <a:t>invitations</a:t>
            </a:r>
            <a:r>
              <a:rPr lang="pt-PT" dirty="0"/>
              <a:t> are </a:t>
            </a:r>
            <a:r>
              <a:rPr lang="pt-PT" dirty="0" err="1"/>
              <a:t>used</a:t>
            </a:r>
            <a:r>
              <a:rPr lang="pt-PT" dirty="0"/>
              <a:t> </a:t>
            </a:r>
            <a:r>
              <a:rPr lang="pt-PT" dirty="0" err="1"/>
              <a:t>and</a:t>
            </a:r>
            <a:r>
              <a:rPr lang="pt-PT" dirty="0"/>
              <a:t> </a:t>
            </a:r>
            <a:r>
              <a:rPr lang="pt-PT" dirty="0" err="1"/>
              <a:t>combined</a:t>
            </a:r>
            <a:r>
              <a:rPr lang="pt-PT" dirty="0"/>
              <a:t> </a:t>
            </a:r>
            <a:r>
              <a:rPr lang="pt-PT" dirty="0" err="1"/>
              <a:t>with</a:t>
            </a:r>
            <a:r>
              <a:rPr lang="pt-PT" dirty="0"/>
              <a:t> a </a:t>
            </a:r>
            <a:r>
              <a:rPr lang="pt-PT" dirty="0" err="1"/>
              <a:t>Participant</a:t>
            </a:r>
            <a:r>
              <a:rPr lang="pt-PT" dirty="0"/>
              <a:t> </a:t>
            </a:r>
            <a:r>
              <a:rPr lang="pt-PT" dirty="0" err="1"/>
              <a:t>Identifier</a:t>
            </a:r>
            <a:r>
              <a:rPr lang="pt-PT" dirty="0"/>
              <a:t> (</a:t>
            </a:r>
            <a:r>
              <a:rPr lang="pt-PT" dirty="0" err="1"/>
              <a:t>different</a:t>
            </a:r>
            <a:r>
              <a:rPr lang="pt-PT" dirty="0"/>
              <a:t> </a:t>
            </a:r>
            <a:r>
              <a:rPr lang="pt-PT" dirty="0" err="1"/>
              <a:t>from</a:t>
            </a:r>
            <a:r>
              <a:rPr lang="pt-PT" dirty="0"/>
              <a:t> </a:t>
            </a:r>
            <a:r>
              <a:rPr lang="pt-PT" dirty="0" err="1"/>
              <a:t>marking</a:t>
            </a:r>
            <a:r>
              <a:rPr lang="pt-PT" dirty="0"/>
              <a:t> a </a:t>
            </a:r>
            <a:r>
              <a:rPr lang="pt-PT" dirty="0" err="1"/>
              <a:t>field</a:t>
            </a:r>
            <a:r>
              <a:rPr lang="pt-PT" dirty="0"/>
              <a:t> as </a:t>
            </a:r>
            <a:r>
              <a:rPr lang="pt-PT" dirty="0" err="1"/>
              <a:t>an</a:t>
            </a:r>
            <a:r>
              <a:rPr lang="pt-PT" dirty="0"/>
              <a:t> </a:t>
            </a:r>
            <a:r>
              <a:rPr lang="pt-PT" dirty="0" err="1"/>
              <a:t>identifier</a:t>
            </a:r>
            <a:r>
              <a:rPr lang="pt-PT" dirty="0"/>
              <a:t> in </a:t>
            </a:r>
            <a:r>
              <a:rPr lang="pt-PT" dirty="0" err="1"/>
              <a:t>the</a:t>
            </a:r>
            <a:r>
              <a:rPr lang="pt-PT" dirty="0"/>
              <a:t> Online Designer).</a:t>
            </a:r>
          </a:p>
          <a:p>
            <a:r>
              <a:rPr lang="pt-PT" dirty="0" err="1"/>
              <a:t>Advantages</a:t>
            </a:r>
            <a:r>
              <a:rPr lang="pt-PT" dirty="0"/>
              <a:t>: </a:t>
            </a:r>
          </a:p>
          <a:p>
            <a:pPr lvl="1"/>
            <a:r>
              <a:rPr lang="pt-PT" dirty="0" err="1"/>
              <a:t>Survey</a:t>
            </a:r>
            <a:r>
              <a:rPr lang="pt-PT" dirty="0"/>
              <a:t> responses are </a:t>
            </a:r>
            <a:r>
              <a:rPr lang="pt-PT" dirty="0" err="1"/>
              <a:t>anonymous</a:t>
            </a:r>
            <a:r>
              <a:rPr lang="pt-PT" dirty="0"/>
              <a:t> (can </a:t>
            </a:r>
            <a:r>
              <a:rPr lang="pt-PT" dirty="0" err="1"/>
              <a:t>also</a:t>
            </a:r>
            <a:r>
              <a:rPr lang="pt-PT" dirty="0"/>
              <a:t> </a:t>
            </a:r>
            <a:r>
              <a:rPr lang="pt-PT" dirty="0" err="1"/>
              <a:t>be</a:t>
            </a:r>
            <a:r>
              <a:rPr lang="pt-PT" dirty="0"/>
              <a:t> a </a:t>
            </a:r>
            <a:r>
              <a:rPr lang="pt-PT" dirty="0" err="1"/>
              <a:t>disadvantage</a:t>
            </a:r>
            <a:r>
              <a:rPr lang="pt-PT" dirty="0"/>
              <a:t>).</a:t>
            </a:r>
          </a:p>
          <a:p>
            <a:pPr lvl="1"/>
            <a:r>
              <a:rPr lang="pt-PT" dirty="0" err="1"/>
              <a:t>All</a:t>
            </a:r>
            <a:r>
              <a:rPr lang="pt-PT" dirty="0"/>
              <a:t> </a:t>
            </a:r>
            <a:r>
              <a:rPr lang="pt-PT" dirty="0" err="1"/>
              <a:t>completed</a:t>
            </a:r>
            <a:r>
              <a:rPr lang="pt-PT" dirty="0"/>
              <a:t> </a:t>
            </a:r>
            <a:r>
              <a:rPr lang="pt-PT" dirty="0" err="1"/>
              <a:t>surveys</a:t>
            </a:r>
            <a:r>
              <a:rPr lang="pt-PT" dirty="0"/>
              <a:t> </a:t>
            </a:r>
            <a:r>
              <a:rPr lang="pt-PT" dirty="0" err="1"/>
              <a:t>have</a:t>
            </a:r>
            <a:r>
              <a:rPr lang="pt-PT" dirty="0"/>
              <a:t> a date </a:t>
            </a:r>
            <a:r>
              <a:rPr lang="pt-PT" dirty="0" err="1"/>
              <a:t>and</a:t>
            </a:r>
            <a:r>
              <a:rPr lang="pt-PT" dirty="0"/>
              <a:t> </a:t>
            </a:r>
            <a:r>
              <a:rPr lang="pt-PT" dirty="0" err="1"/>
              <a:t>timestamp</a:t>
            </a:r>
            <a:r>
              <a:rPr lang="pt-PT" dirty="0"/>
              <a:t> </a:t>
            </a:r>
            <a:r>
              <a:rPr lang="pt-PT" dirty="0" err="1"/>
              <a:t>that</a:t>
            </a:r>
            <a:r>
              <a:rPr lang="pt-PT" dirty="0"/>
              <a:t> can </a:t>
            </a:r>
            <a:r>
              <a:rPr lang="pt-PT" dirty="0" err="1"/>
              <a:t>be</a:t>
            </a:r>
            <a:r>
              <a:rPr lang="pt-PT" dirty="0"/>
              <a:t> </a:t>
            </a:r>
            <a:r>
              <a:rPr lang="pt-PT" dirty="0" err="1"/>
              <a:t>included</a:t>
            </a:r>
            <a:r>
              <a:rPr lang="pt-PT" dirty="0"/>
              <a:t> in </a:t>
            </a:r>
            <a:r>
              <a:rPr lang="pt-PT" dirty="0" err="1"/>
              <a:t>reports</a:t>
            </a:r>
            <a:r>
              <a:rPr lang="pt-PT" dirty="0"/>
              <a:t> </a:t>
            </a:r>
            <a:r>
              <a:rPr lang="pt-PT" dirty="0" err="1"/>
              <a:t>and</a:t>
            </a:r>
            <a:r>
              <a:rPr lang="pt-PT" dirty="0"/>
              <a:t> </a:t>
            </a:r>
            <a:r>
              <a:rPr lang="pt-PT" dirty="0" err="1"/>
              <a:t>exports</a:t>
            </a:r>
            <a:r>
              <a:rPr lang="pt-PT" dirty="0"/>
              <a:t>.</a:t>
            </a:r>
          </a:p>
          <a:p>
            <a:pPr lvl="1"/>
            <a:r>
              <a:rPr lang="pt-PT" dirty="0" err="1"/>
              <a:t>Easier</a:t>
            </a:r>
            <a:r>
              <a:rPr lang="pt-PT" dirty="0"/>
              <a:t> to </a:t>
            </a:r>
            <a:r>
              <a:rPr lang="pt-PT" dirty="0" err="1"/>
              <a:t>enter</a:t>
            </a:r>
            <a:r>
              <a:rPr lang="pt-PT" dirty="0"/>
              <a:t> responses </a:t>
            </a:r>
            <a:r>
              <a:rPr lang="pt-PT" dirty="0" err="1"/>
              <a:t>from</a:t>
            </a:r>
            <a:r>
              <a:rPr lang="pt-PT" dirty="0"/>
              <a:t> a smartphone </a:t>
            </a:r>
            <a:r>
              <a:rPr lang="pt-PT" dirty="0" err="1"/>
              <a:t>or</a:t>
            </a:r>
            <a:r>
              <a:rPr lang="pt-PT" dirty="0"/>
              <a:t> tablet.</a:t>
            </a:r>
          </a:p>
          <a:p>
            <a:pPr lvl="1"/>
            <a:r>
              <a:rPr lang="pt-PT" dirty="0"/>
              <a:t>No </a:t>
            </a:r>
            <a:r>
              <a:rPr lang="pt-PT" dirty="0" err="1"/>
              <a:t>need</a:t>
            </a:r>
            <a:r>
              <a:rPr lang="pt-PT" dirty="0"/>
              <a:t> for </a:t>
            </a:r>
            <a:r>
              <a:rPr lang="pt-PT" dirty="0" err="1"/>
              <a:t>logging</a:t>
            </a:r>
            <a:r>
              <a:rPr lang="pt-PT" dirty="0"/>
              <a:t> in </a:t>
            </a:r>
            <a:r>
              <a:rPr lang="pt-PT" dirty="0" err="1"/>
              <a:t>or</a:t>
            </a:r>
            <a:r>
              <a:rPr lang="pt-PT" dirty="0"/>
              <a:t> </a:t>
            </a:r>
            <a:r>
              <a:rPr lang="pt-PT" dirty="0" err="1"/>
              <a:t>adding</a:t>
            </a:r>
            <a:r>
              <a:rPr lang="pt-PT" dirty="0"/>
              <a:t> </a:t>
            </a:r>
            <a:r>
              <a:rPr lang="pt-PT" dirty="0" err="1"/>
              <a:t>users</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32</a:t>
            </a:fld>
            <a:endParaRPr lang="en-US"/>
          </a:p>
        </p:txBody>
      </p:sp>
    </p:spTree>
    <p:extLst>
      <p:ext uri="{BB962C8B-B14F-4D97-AF65-F5344CB8AC3E}">
        <p14:creationId xmlns:p14="http://schemas.microsoft.com/office/powerpoint/2010/main" val="10800575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33</a:t>
            </a:fld>
            <a:endParaRPr lang="en-US"/>
          </a:p>
        </p:txBody>
      </p:sp>
    </p:spTree>
    <p:extLst>
      <p:ext uri="{BB962C8B-B14F-4D97-AF65-F5344CB8AC3E}">
        <p14:creationId xmlns:p14="http://schemas.microsoft.com/office/powerpoint/2010/main" val="3119107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34</a:t>
            </a:fld>
            <a:endParaRPr lang="en-US"/>
          </a:p>
        </p:txBody>
      </p:sp>
    </p:spTree>
    <p:extLst>
      <p:ext uri="{BB962C8B-B14F-4D97-AF65-F5344CB8AC3E}">
        <p14:creationId xmlns:p14="http://schemas.microsoft.com/office/powerpoint/2010/main" val="371300079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35</a:t>
            </a:fld>
            <a:endParaRPr lang="en-US"/>
          </a:p>
        </p:txBody>
      </p:sp>
    </p:spTree>
    <p:extLst>
      <p:ext uri="{BB962C8B-B14F-4D97-AF65-F5344CB8AC3E}">
        <p14:creationId xmlns:p14="http://schemas.microsoft.com/office/powerpoint/2010/main" val="30325238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36</a:t>
            </a:fld>
            <a:endParaRPr lang="en-US"/>
          </a:p>
        </p:txBody>
      </p:sp>
    </p:spTree>
    <p:extLst>
      <p:ext uri="{BB962C8B-B14F-4D97-AF65-F5344CB8AC3E}">
        <p14:creationId xmlns:p14="http://schemas.microsoft.com/office/powerpoint/2010/main" val="940425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37</a:t>
            </a:fld>
            <a:endParaRPr lang="en-US"/>
          </a:p>
        </p:txBody>
      </p:sp>
    </p:spTree>
    <p:extLst>
      <p:ext uri="{BB962C8B-B14F-4D97-AF65-F5344CB8AC3E}">
        <p14:creationId xmlns:p14="http://schemas.microsoft.com/office/powerpoint/2010/main" val="601207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38</a:t>
            </a:fld>
            <a:endParaRPr lang="en-US"/>
          </a:p>
        </p:txBody>
      </p:sp>
    </p:spTree>
    <p:extLst>
      <p:ext uri="{BB962C8B-B14F-4D97-AF65-F5344CB8AC3E}">
        <p14:creationId xmlns:p14="http://schemas.microsoft.com/office/powerpoint/2010/main" val="20790626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39</a:t>
            </a:fld>
            <a:endParaRPr lang="en-US"/>
          </a:p>
        </p:txBody>
      </p:sp>
    </p:spTree>
    <p:extLst>
      <p:ext uri="{BB962C8B-B14F-4D97-AF65-F5344CB8AC3E}">
        <p14:creationId xmlns:p14="http://schemas.microsoft.com/office/powerpoint/2010/main" val="1175256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40</a:t>
            </a:fld>
            <a:endParaRPr lang="en-US"/>
          </a:p>
        </p:txBody>
      </p:sp>
    </p:spTree>
    <p:extLst>
      <p:ext uri="{BB962C8B-B14F-4D97-AF65-F5344CB8AC3E}">
        <p14:creationId xmlns:p14="http://schemas.microsoft.com/office/powerpoint/2010/main" val="297397807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41</a:t>
            </a:fld>
            <a:endParaRPr lang="en-US"/>
          </a:p>
        </p:txBody>
      </p:sp>
    </p:spTree>
    <p:extLst>
      <p:ext uri="{BB962C8B-B14F-4D97-AF65-F5344CB8AC3E}">
        <p14:creationId xmlns:p14="http://schemas.microsoft.com/office/powerpoint/2010/main" val="23899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https://</a:t>
            </a:r>
            <a:r>
              <a:rPr lang="en-US" dirty="0" err="1"/>
              <a:t>www.jhsph.edu</a:t>
            </a:r>
            <a:r>
              <a:rPr lang="en-US" dirty="0"/>
              <a:t>/research/centers-and-institutes/health-services-outcomes-research/_images/Materials/Introduction%20and%20Review%20of%20RedCAP.pdf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err="1"/>
              <a:t>Researchers</a:t>
            </a:r>
            <a:r>
              <a:rPr lang="pt-PT" dirty="0"/>
              <a:t> </a:t>
            </a:r>
            <a:r>
              <a:rPr lang="pt-PT" dirty="0" err="1"/>
              <a:t>need</a:t>
            </a:r>
            <a:r>
              <a:rPr lang="pt-PT" dirty="0"/>
              <a:t> </a:t>
            </a:r>
            <a:r>
              <a:rPr lang="pt-PT" dirty="0" err="1"/>
              <a:t>help</a:t>
            </a:r>
            <a:r>
              <a:rPr lang="pt-PT" dirty="0"/>
              <a:t> </a:t>
            </a:r>
            <a:r>
              <a:rPr lang="pt-PT" dirty="0" err="1"/>
              <a:t>managing</a:t>
            </a:r>
            <a:r>
              <a:rPr lang="pt-PT" dirty="0"/>
              <a:t> data for </a:t>
            </a:r>
            <a:r>
              <a:rPr lang="pt-PT" dirty="0" err="1"/>
              <a:t>small</a:t>
            </a:r>
            <a:r>
              <a:rPr lang="pt-PT" dirty="0"/>
              <a:t>/</a:t>
            </a:r>
            <a:r>
              <a:rPr lang="pt-PT" dirty="0" err="1"/>
              <a:t>medium</a:t>
            </a:r>
            <a:r>
              <a:rPr lang="pt-PT" dirty="0"/>
              <a:t> </a:t>
            </a:r>
            <a:r>
              <a:rPr lang="pt-PT" dirty="0" err="1"/>
              <a:t>sized</a:t>
            </a:r>
            <a:br>
              <a:rPr lang="pt-PT" dirty="0"/>
            </a:br>
            <a:r>
              <a:rPr lang="pt-PT" dirty="0"/>
              <a:t>research </a:t>
            </a:r>
            <a:r>
              <a:rPr lang="pt-PT" dirty="0" err="1"/>
              <a:t>projects</a:t>
            </a:r>
            <a:br>
              <a:rPr lang="pt-PT" dirty="0"/>
            </a:br>
            <a:r>
              <a:rPr lang="pt-PT" dirty="0"/>
              <a:t>• </a:t>
            </a:r>
            <a:r>
              <a:rPr lang="pt-PT" dirty="0" err="1"/>
              <a:t>Usually</a:t>
            </a:r>
            <a:r>
              <a:rPr lang="pt-PT" dirty="0"/>
              <a:t> </a:t>
            </a:r>
            <a:r>
              <a:rPr lang="pt-PT" dirty="0" err="1"/>
              <a:t>opt</a:t>
            </a:r>
            <a:r>
              <a:rPr lang="pt-PT" dirty="0"/>
              <a:t> for </a:t>
            </a:r>
            <a:r>
              <a:rPr lang="pt-PT" dirty="0" err="1"/>
              <a:t>the</a:t>
            </a:r>
            <a:r>
              <a:rPr lang="pt-PT" dirty="0"/>
              <a:t> </a:t>
            </a:r>
            <a:r>
              <a:rPr lang="pt-PT" dirty="0" err="1"/>
              <a:t>tools</a:t>
            </a:r>
            <a:r>
              <a:rPr lang="pt-PT" dirty="0"/>
              <a:t> </a:t>
            </a:r>
            <a:r>
              <a:rPr lang="pt-PT" dirty="0" err="1"/>
              <a:t>available</a:t>
            </a:r>
            <a:br>
              <a:rPr lang="pt-PT" dirty="0"/>
            </a:br>
            <a:r>
              <a:rPr lang="pt-PT" dirty="0"/>
              <a:t>Excel </a:t>
            </a:r>
            <a:r>
              <a:rPr lang="pt-PT" dirty="0" err="1"/>
              <a:t>or</a:t>
            </a:r>
            <a:r>
              <a:rPr lang="pt-PT" dirty="0"/>
              <a:t> Access</a:t>
            </a:r>
            <a:br>
              <a:rPr lang="pt-PT" dirty="0"/>
            </a:br>
            <a:r>
              <a:rPr lang="pt-PT" dirty="0"/>
              <a:t>• </a:t>
            </a:r>
            <a:r>
              <a:rPr lang="pt-PT" dirty="0" err="1"/>
              <a:t>If</a:t>
            </a:r>
            <a:r>
              <a:rPr lang="pt-PT" dirty="0"/>
              <a:t> </a:t>
            </a:r>
            <a:r>
              <a:rPr lang="pt-PT" dirty="0" err="1"/>
              <a:t>provided</a:t>
            </a:r>
            <a:r>
              <a:rPr lang="pt-PT" dirty="0"/>
              <a:t> </a:t>
            </a:r>
            <a:r>
              <a:rPr lang="pt-PT" dirty="0" err="1"/>
              <a:t>with</a:t>
            </a:r>
            <a:r>
              <a:rPr lang="pt-PT" dirty="0"/>
              <a:t> </a:t>
            </a:r>
            <a:r>
              <a:rPr lang="pt-PT" dirty="0" err="1"/>
              <a:t>an</a:t>
            </a:r>
            <a:r>
              <a:rPr lang="pt-PT" dirty="0"/>
              <a:t> </a:t>
            </a:r>
            <a:r>
              <a:rPr lang="pt-PT" dirty="0" err="1"/>
              <a:t>easy</a:t>
            </a:r>
            <a:r>
              <a:rPr lang="pt-PT" dirty="0"/>
              <a:t> </a:t>
            </a:r>
            <a:r>
              <a:rPr lang="pt-PT" dirty="0" err="1"/>
              <a:t>way</a:t>
            </a:r>
            <a:r>
              <a:rPr lang="pt-PT" dirty="0"/>
              <a:t> to </a:t>
            </a:r>
            <a:r>
              <a:rPr lang="pt-PT" dirty="0" err="1"/>
              <a:t>get</a:t>
            </a:r>
            <a:r>
              <a:rPr lang="pt-PT" dirty="0"/>
              <a:t> to </a:t>
            </a:r>
            <a:r>
              <a:rPr lang="pt-PT" dirty="0" err="1"/>
              <a:t>the</a:t>
            </a:r>
            <a:r>
              <a:rPr lang="pt-PT" dirty="0"/>
              <a:t> </a:t>
            </a:r>
            <a:r>
              <a:rPr lang="pt-PT" dirty="0" err="1"/>
              <a:t>needed</a:t>
            </a:r>
            <a:r>
              <a:rPr lang="pt-PT" dirty="0"/>
              <a:t> </a:t>
            </a:r>
            <a:r>
              <a:rPr lang="pt-PT" dirty="0" err="1"/>
              <a:t>tools</a:t>
            </a:r>
            <a:r>
              <a:rPr lang="pt-PT" dirty="0"/>
              <a:t>,</a:t>
            </a:r>
            <a:br>
              <a:rPr lang="pt-PT" dirty="0"/>
            </a:br>
            <a:r>
              <a:rPr lang="pt-PT" dirty="0" err="1"/>
              <a:t>researchers</a:t>
            </a:r>
            <a:r>
              <a:rPr lang="pt-PT" dirty="0"/>
              <a:t> </a:t>
            </a:r>
            <a:r>
              <a:rPr lang="pt-PT" dirty="0" err="1"/>
              <a:t>will</a:t>
            </a:r>
            <a:r>
              <a:rPr lang="pt-PT" dirty="0"/>
              <a:t> do </a:t>
            </a:r>
            <a:r>
              <a:rPr lang="pt-PT" dirty="0" err="1"/>
              <a:t>the</a:t>
            </a:r>
            <a:r>
              <a:rPr lang="pt-PT" dirty="0"/>
              <a:t> </a:t>
            </a:r>
            <a:r>
              <a:rPr lang="pt-PT" dirty="0" err="1"/>
              <a:t>right</a:t>
            </a:r>
            <a:r>
              <a:rPr lang="pt-PT" dirty="0"/>
              <a:t> </a:t>
            </a:r>
            <a:r>
              <a:rPr lang="pt-PT" dirty="0" err="1"/>
              <a:t>thing</a:t>
            </a:r>
            <a:r>
              <a:rPr lang="pt-PT" dirty="0"/>
              <a:t> (i.e. secure </a:t>
            </a:r>
            <a:r>
              <a:rPr lang="pt-PT" dirty="0" err="1"/>
              <a:t>their</a:t>
            </a:r>
            <a:r>
              <a:rPr lang="pt-PT" dirty="0"/>
              <a:t> data, </a:t>
            </a:r>
            <a:r>
              <a:rPr lang="pt-PT" dirty="0" err="1"/>
              <a:t>keep</a:t>
            </a:r>
            <a:br>
              <a:rPr lang="pt-PT" dirty="0"/>
            </a:br>
            <a:r>
              <a:rPr lang="pt-PT" dirty="0" err="1"/>
              <a:t>audit</a:t>
            </a:r>
            <a:r>
              <a:rPr lang="pt-PT" dirty="0"/>
              <a:t> </a:t>
            </a:r>
            <a:r>
              <a:rPr lang="pt-PT" dirty="0" err="1"/>
              <a:t>trails</a:t>
            </a:r>
            <a:r>
              <a:rPr lang="pt-PT" dirty="0"/>
              <a:t>, </a:t>
            </a:r>
            <a:r>
              <a:rPr lang="pt-PT" dirty="0" err="1"/>
              <a:t>etc</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5</a:t>
            </a:fld>
            <a:endParaRPr lang="en-US"/>
          </a:p>
        </p:txBody>
      </p:sp>
    </p:spTree>
    <p:extLst>
      <p:ext uri="{BB962C8B-B14F-4D97-AF65-F5344CB8AC3E}">
        <p14:creationId xmlns:p14="http://schemas.microsoft.com/office/powerpoint/2010/main" val="3899552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42</a:t>
            </a:fld>
            <a:endParaRPr lang="en-US"/>
          </a:p>
        </p:txBody>
      </p:sp>
    </p:spTree>
    <p:extLst>
      <p:ext uri="{BB962C8B-B14F-4D97-AF65-F5344CB8AC3E}">
        <p14:creationId xmlns:p14="http://schemas.microsoft.com/office/powerpoint/2010/main" val="139766152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43</a:t>
            </a:fld>
            <a:endParaRPr lang="en-US"/>
          </a:p>
        </p:txBody>
      </p:sp>
    </p:spTree>
    <p:extLst>
      <p:ext uri="{BB962C8B-B14F-4D97-AF65-F5344CB8AC3E}">
        <p14:creationId xmlns:p14="http://schemas.microsoft.com/office/powerpoint/2010/main" val="226168778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44</a:t>
            </a:fld>
            <a:endParaRPr lang="en-US"/>
          </a:p>
        </p:txBody>
      </p:sp>
    </p:spTree>
    <p:extLst>
      <p:ext uri="{BB962C8B-B14F-4D97-AF65-F5344CB8AC3E}">
        <p14:creationId xmlns:p14="http://schemas.microsoft.com/office/powerpoint/2010/main" val="261373033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45</a:t>
            </a:fld>
            <a:endParaRPr lang="en-US"/>
          </a:p>
        </p:txBody>
      </p:sp>
    </p:spTree>
    <p:extLst>
      <p:ext uri="{BB962C8B-B14F-4D97-AF65-F5344CB8AC3E}">
        <p14:creationId xmlns:p14="http://schemas.microsoft.com/office/powerpoint/2010/main" val="16765865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46</a:t>
            </a:fld>
            <a:endParaRPr lang="en-US"/>
          </a:p>
        </p:txBody>
      </p:sp>
    </p:spTree>
    <p:extLst>
      <p:ext uri="{BB962C8B-B14F-4D97-AF65-F5344CB8AC3E}">
        <p14:creationId xmlns:p14="http://schemas.microsoft.com/office/powerpoint/2010/main" val="854833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47</a:t>
            </a:fld>
            <a:endParaRPr lang="en-US"/>
          </a:p>
        </p:txBody>
      </p:sp>
    </p:spTree>
    <p:extLst>
      <p:ext uri="{BB962C8B-B14F-4D97-AF65-F5344CB8AC3E}">
        <p14:creationId xmlns:p14="http://schemas.microsoft.com/office/powerpoint/2010/main" val="2357440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48</a:t>
            </a:fld>
            <a:endParaRPr lang="en-US"/>
          </a:p>
        </p:txBody>
      </p:sp>
    </p:spTree>
    <p:extLst>
      <p:ext uri="{BB962C8B-B14F-4D97-AF65-F5344CB8AC3E}">
        <p14:creationId xmlns:p14="http://schemas.microsoft.com/office/powerpoint/2010/main" val="14289593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49</a:t>
            </a:fld>
            <a:endParaRPr lang="en-US"/>
          </a:p>
        </p:txBody>
      </p:sp>
    </p:spTree>
    <p:extLst>
      <p:ext uri="{BB962C8B-B14F-4D97-AF65-F5344CB8AC3E}">
        <p14:creationId xmlns:p14="http://schemas.microsoft.com/office/powerpoint/2010/main" val="193025218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50</a:t>
            </a:fld>
            <a:endParaRPr lang="en-US"/>
          </a:p>
        </p:txBody>
      </p:sp>
    </p:spTree>
    <p:extLst>
      <p:ext uri="{BB962C8B-B14F-4D97-AF65-F5344CB8AC3E}">
        <p14:creationId xmlns:p14="http://schemas.microsoft.com/office/powerpoint/2010/main" val="3124364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51</a:t>
            </a:fld>
            <a:endParaRPr lang="en-US"/>
          </a:p>
        </p:txBody>
      </p:sp>
    </p:spTree>
    <p:extLst>
      <p:ext uri="{BB962C8B-B14F-4D97-AF65-F5344CB8AC3E}">
        <p14:creationId xmlns:p14="http://schemas.microsoft.com/office/powerpoint/2010/main" val="3751318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https://</a:t>
            </a:r>
            <a:r>
              <a:rPr lang="en-US" dirty="0" err="1"/>
              <a:t>www.jhsph.edu</a:t>
            </a:r>
            <a:r>
              <a:rPr lang="en-US" dirty="0"/>
              <a:t>/research/centers-and-institutes/health-services-outcomes-research/_images/Materials/Introduction%20and%20Review%20of%20RedCAP.pdf</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pt-PT" dirty="0" err="1"/>
              <a:t>Researchers</a:t>
            </a:r>
            <a:r>
              <a:rPr lang="pt-PT" dirty="0"/>
              <a:t> </a:t>
            </a:r>
            <a:r>
              <a:rPr lang="pt-PT" dirty="0" err="1"/>
              <a:t>need</a:t>
            </a:r>
            <a:r>
              <a:rPr lang="pt-PT" dirty="0"/>
              <a:t> </a:t>
            </a:r>
            <a:r>
              <a:rPr lang="pt-PT" dirty="0" err="1"/>
              <a:t>help</a:t>
            </a:r>
            <a:r>
              <a:rPr lang="pt-PT" dirty="0"/>
              <a:t> </a:t>
            </a:r>
            <a:r>
              <a:rPr lang="pt-PT" dirty="0" err="1"/>
              <a:t>managing</a:t>
            </a:r>
            <a:r>
              <a:rPr lang="pt-PT" dirty="0"/>
              <a:t> data for </a:t>
            </a:r>
            <a:r>
              <a:rPr lang="pt-PT" dirty="0" err="1"/>
              <a:t>small</a:t>
            </a:r>
            <a:r>
              <a:rPr lang="pt-PT" dirty="0"/>
              <a:t>/</a:t>
            </a:r>
            <a:r>
              <a:rPr lang="pt-PT" dirty="0" err="1"/>
              <a:t>medium</a:t>
            </a:r>
            <a:r>
              <a:rPr lang="pt-PT" dirty="0"/>
              <a:t> </a:t>
            </a:r>
            <a:r>
              <a:rPr lang="pt-PT" dirty="0" err="1"/>
              <a:t>sized</a:t>
            </a:r>
            <a:br>
              <a:rPr lang="pt-PT" dirty="0"/>
            </a:br>
            <a:r>
              <a:rPr lang="pt-PT" dirty="0"/>
              <a:t>research </a:t>
            </a:r>
            <a:r>
              <a:rPr lang="pt-PT" dirty="0" err="1"/>
              <a:t>projects</a:t>
            </a:r>
            <a:br>
              <a:rPr lang="pt-PT" dirty="0"/>
            </a:br>
            <a:r>
              <a:rPr lang="pt-PT" dirty="0"/>
              <a:t>• </a:t>
            </a:r>
            <a:r>
              <a:rPr lang="pt-PT" dirty="0" err="1"/>
              <a:t>Usually</a:t>
            </a:r>
            <a:r>
              <a:rPr lang="pt-PT" dirty="0"/>
              <a:t> </a:t>
            </a:r>
            <a:r>
              <a:rPr lang="pt-PT" dirty="0" err="1"/>
              <a:t>opt</a:t>
            </a:r>
            <a:r>
              <a:rPr lang="pt-PT" dirty="0"/>
              <a:t> for </a:t>
            </a:r>
            <a:r>
              <a:rPr lang="pt-PT" dirty="0" err="1"/>
              <a:t>the</a:t>
            </a:r>
            <a:r>
              <a:rPr lang="pt-PT" dirty="0"/>
              <a:t> </a:t>
            </a:r>
            <a:r>
              <a:rPr lang="pt-PT" dirty="0" err="1"/>
              <a:t>tools</a:t>
            </a:r>
            <a:r>
              <a:rPr lang="pt-PT" dirty="0"/>
              <a:t> </a:t>
            </a:r>
            <a:r>
              <a:rPr lang="pt-PT" dirty="0" err="1"/>
              <a:t>available</a:t>
            </a:r>
            <a:br>
              <a:rPr lang="pt-PT" dirty="0"/>
            </a:br>
            <a:r>
              <a:rPr lang="pt-PT" dirty="0"/>
              <a:t>Excel </a:t>
            </a:r>
            <a:r>
              <a:rPr lang="pt-PT" dirty="0" err="1"/>
              <a:t>or</a:t>
            </a:r>
            <a:r>
              <a:rPr lang="pt-PT" dirty="0"/>
              <a:t> Access</a:t>
            </a:r>
            <a:br>
              <a:rPr lang="pt-PT" dirty="0"/>
            </a:br>
            <a:r>
              <a:rPr lang="pt-PT" dirty="0"/>
              <a:t>• </a:t>
            </a:r>
            <a:r>
              <a:rPr lang="pt-PT" dirty="0" err="1"/>
              <a:t>If</a:t>
            </a:r>
            <a:r>
              <a:rPr lang="pt-PT" dirty="0"/>
              <a:t> </a:t>
            </a:r>
            <a:r>
              <a:rPr lang="pt-PT" dirty="0" err="1"/>
              <a:t>provided</a:t>
            </a:r>
            <a:r>
              <a:rPr lang="pt-PT" dirty="0"/>
              <a:t> </a:t>
            </a:r>
            <a:r>
              <a:rPr lang="pt-PT" dirty="0" err="1"/>
              <a:t>with</a:t>
            </a:r>
            <a:r>
              <a:rPr lang="pt-PT" dirty="0"/>
              <a:t> </a:t>
            </a:r>
            <a:r>
              <a:rPr lang="pt-PT" dirty="0" err="1"/>
              <a:t>an</a:t>
            </a:r>
            <a:r>
              <a:rPr lang="pt-PT" dirty="0"/>
              <a:t> </a:t>
            </a:r>
            <a:r>
              <a:rPr lang="pt-PT" dirty="0" err="1"/>
              <a:t>easy</a:t>
            </a:r>
            <a:r>
              <a:rPr lang="pt-PT" dirty="0"/>
              <a:t> </a:t>
            </a:r>
            <a:r>
              <a:rPr lang="pt-PT" dirty="0" err="1"/>
              <a:t>way</a:t>
            </a:r>
            <a:r>
              <a:rPr lang="pt-PT" dirty="0"/>
              <a:t> to </a:t>
            </a:r>
            <a:r>
              <a:rPr lang="pt-PT" dirty="0" err="1"/>
              <a:t>get</a:t>
            </a:r>
            <a:r>
              <a:rPr lang="pt-PT" dirty="0"/>
              <a:t> to </a:t>
            </a:r>
            <a:r>
              <a:rPr lang="pt-PT" dirty="0" err="1"/>
              <a:t>the</a:t>
            </a:r>
            <a:r>
              <a:rPr lang="pt-PT" dirty="0"/>
              <a:t> </a:t>
            </a:r>
            <a:r>
              <a:rPr lang="pt-PT" dirty="0" err="1"/>
              <a:t>needed</a:t>
            </a:r>
            <a:r>
              <a:rPr lang="pt-PT" dirty="0"/>
              <a:t> </a:t>
            </a:r>
            <a:r>
              <a:rPr lang="pt-PT" dirty="0" err="1"/>
              <a:t>tools</a:t>
            </a:r>
            <a:r>
              <a:rPr lang="pt-PT" dirty="0"/>
              <a:t>,</a:t>
            </a:r>
            <a:br>
              <a:rPr lang="pt-PT" dirty="0"/>
            </a:br>
            <a:r>
              <a:rPr lang="pt-PT" dirty="0" err="1"/>
              <a:t>researchers</a:t>
            </a:r>
            <a:r>
              <a:rPr lang="pt-PT" dirty="0"/>
              <a:t> </a:t>
            </a:r>
            <a:r>
              <a:rPr lang="pt-PT" dirty="0" err="1"/>
              <a:t>will</a:t>
            </a:r>
            <a:r>
              <a:rPr lang="pt-PT" dirty="0"/>
              <a:t> do </a:t>
            </a:r>
            <a:r>
              <a:rPr lang="pt-PT" dirty="0" err="1"/>
              <a:t>the</a:t>
            </a:r>
            <a:r>
              <a:rPr lang="pt-PT" dirty="0"/>
              <a:t> </a:t>
            </a:r>
            <a:r>
              <a:rPr lang="pt-PT" dirty="0" err="1"/>
              <a:t>right</a:t>
            </a:r>
            <a:r>
              <a:rPr lang="pt-PT" dirty="0"/>
              <a:t> </a:t>
            </a:r>
            <a:r>
              <a:rPr lang="pt-PT" dirty="0" err="1"/>
              <a:t>thing</a:t>
            </a:r>
            <a:r>
              <a:rPr lang="pt-PT" dirty="0"/>
              <a:t> (i.e. secure </a:t>
            </a:r>
            <a:r>
              <a:rPr lang="pt-PT" dirty="0" err="1"/>
              <a:t>their</a:t>
            </a:r>
            <a:r>
              <a:rPr lang="pt-PT" dirty="0"/>
              <a:t> data, </a:t>
            </a:r>
            <a:r>
              <a:rPr lang="pt-PT" dirty="0" err="1"/>
              <a:t>keep</a:t>
            </a:r>
            <a:br>
              <a:rPr lang="pt-PT" dirty="0"/>
            </a:br>
            <a:r>
              <a:rPr lang="pt-PT" dirty="0" err="1"/>
              <a:t>audit</a:t>
            </a:r>
            <a:r>
              <a:rPr lang="pt-PT" dirty="0"/>
              <a:t> </a:t>
            </a:r>
            <a:r>
              <a:rPr lang="pt-PT" dirty="0" err="1"/>
              <a:t>trails</a:t>
            </a:r>
            <a:r>
              <a:rPr lang="pt-PT" dirty="0"/>
              <a:t>, </a:t>
            </a:r>
            <a:r>
              <a:rPr lang="pt-PT" dirty="0" err="1"/>
              <a:t>etc</a:t>
            </a:r>
            <a:r>
              <a:rPr lang="pt-PT" dirty="0"/>
              <a:t>)!</a:t>
            </a: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6</a:t>
            </a:fld>
            <a:endParaRPr lang="en-US"/>
          </a:p>
        </p:txBody>
      </p:sp>
    </p:spTree>
    <p:extLst>
      <p:ext uri="{BB962C8B-B14F-4D97-AF65-F5344CB8AC3E}">
        <p14:creationId xmlns:p14="http://schemas.microsoft.com/office/powerpoint/2010/main" val="36766010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52</a:t>
            </a:fld>
            <a:endParaRPr lang="en-US"/>
          </a:p>
        </p:txBody>
      </p:sp>
    </p:spTree>
    <p:extLst>
      <p:ext uri="{BB962C8B-B14F-4D97-AF65-F5344CB8AC3E}">
        <p14:creationId xmlns:p14="http://schemas.microsoft.com/office/powerpoint/2010/main" val="15589954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53</a:t>
            </a:fld>
            <a:endParaRPr lang="en-US"/>
          </a:p>
        </p:txBody>
      </p:sp>
    </p:spTree>
    <p:extLst>
      <p:ext uri="{BB962C8B-B14F-4D97-AF65-F5344CB8AC3E}">
        <p14:creationId xmlns:p14="http://schemas.microsoft.com/office/powerpoint/2010/main" val="4577800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54</a:t>
            </a:fld>
            <a:endParaRPr lang="en-US"/>
          </a:p>
        </p:txBody>
      </p:sp>
    </p:spTree>
    <p:extLst>
      <p:ext uri="{BB962C8B-B14F-4D97-AF65-F5344CB8AC3E}">
        <p14:creationId xmlns:p14="http://schemas.microsoft.com/office/powerpoint/2010/main" val="8435529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55</a:t>
            </a:fld>
            <a:endParaRPr lang="en-US"/>
          </a:p>
        </p:txBody>
      </p:sp>
    </p:spTree>
    <p:extLst>
      <p:ext uri="{BB962C8B-B14F-4D97-AF65-F5344CB8AC3E}">
        <p14:creationId xmlns:p14="http://schemas.microsoft.com/office/powerpoint/2010/main" val="15685595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56</a:t>
            </a:fld>
            <a:endParaRPr lang="en-US"/>
          </a:p>
        </p:txBody>
      </p:sp>
    </p:spTree>
    <p:extLst>
      <p:ext uri="{BB962C8B-B14F-4D97-AF65-F5344CB8AC3E}">
        <p14:creationId xmlns:p14="http://schemas.microsoft.com/office/powerpoint/2010/main" val="20046827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57</a:t>
            </a:fld>
            <a:endParaRPr lang="en-US"/>
          </a:p>
        </p:txBody>
      </p:sp>
    </p:spTree>
    <p:extLst>
      <p:ext uri="{BB962C8B-B14F-4D97-AF65-F5344CB8AC3E}">
        <p14:creationId xmlns:p14="http://schemas.microsoft.com/office/powerpoint/2010/main" val="41631455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58</a:t>
            </a:fld>
            <a:endParaRPr lang="en-US"/>
          </a:p>
        </p:txBody>
      </p:sp>
    </p:spTree>
    <p:extLst>
      <p:ext uri="{BB962C8B-B14F-4D97-AF65-F5344CB8AC3E}">
        <p14:creationId xmlns:p14="http://schemas.microsoft.com/office/powerpoint/2010/main" val="254122958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59</a:t>
            </a:fld>
            <a:endParaRPr lang="en-US"/>
          </a:p>
        </p:txBody>
      </p:sp>
    </p:spTree>
    <p:extLst>
      <p:ext uri="{BB962C8B-B14F-4D97-AF65-F5344CB8AC3E}">
        <p14:creationId xmlns:p14="http://schemas.microsoft.com/office/powerpoint/2010/main" val="197092469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60</a:t>
            </a:fld>
            <a:endParaRPr lang="en-US"/>
          </a:p>
        </p:txBody>
      </p:sp>
    </p:spTree>
    <p:extLst>
      <p:ext uri="{BB962C8B-B14F-4D97-AF65-F5344CB8AC3E}">
        <p14:creationId xmlns:p14="http://schemas.microsoft.com/office/powerpoint/2010/main" val="42273435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61</a:t>
            </a:fld>
            <a:endParaRPr lang="en-US"/>
          </a:p>
        </p:txBody>
      </p:sp>
    </p:spTree>
    <p:extLst>
      <p:ext uri="{BB962C8B-B14F-4D97-AF65-F5344CB8AC3E}">
        <p14:creationId xmlns:p14="http://schemas.microsoft.com/office/powerpoint/2010/main" val="2083752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need to collect and share data in a secure manner with numerous collaborators across academic departments or even institutions is a formidable challenge</a:t>
            </a:r>
          </a:p>
          <a:p>
            <a:r>
              <a:rPr lang="en-US" dirty="0"/>
              <a:t>The following key features were identified as critical components for supporting research projects: 1) collaborative access to data across academic departments and institutions; 2) user authentication and role-based security; 3) intuitive electronic case report forms (CRFs); 4) real-time data validation, integrity checks and other mechanisms for ensuring data quality (e.g. double-data entry options); 5) data attribution and audit capabilities; 6) protocol document storage and sharing; 7) central data storage and backups; 8) data export functions for common statistical packages; and 9) data import functions to facilitate bulk import of data from other systems.</a:t>
            </a:r>
          </a:p>
          <a:p>
            <a:r>
              <a:rPr lang="en-US" dirty="0"/>
              <a:t>10) a software generation cycle sufficiently fast to accommodate multiple concurrent projects without the need for custom project-specific programming; and 11) a model capable of meeting disparate data collection needs of projects across a wide array of scientific disciplines.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7</a:t>
            </a:fld>
            <a:endParaRPr lang="en-US"/>
          </a:p>
        </p:txBody>
      </p:sp>
    </p:spTree>
    <p:extLst>
      <p:ext uri="{BB962C8B-B14F-4D97-AF65-F5344CB8AC3E}">
        <p14:creationId xmlns:p14="http://schemas.microsoft.com/office/powerpoint/2010/main" val="269525437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62</a:t>
            </a:fld>
            <a:endParaRPr lang="en-US"/>
          </a:p>
        </p:txBody>
      </p:sp>
    </p:spTree>
    <p:extLst>
      <p:ext uri="{BB962C8B-B14F-4D97-AF65-F5344CB8AC3E}">
        <p14:creationId xmlns:p14="http://schemas.microsoft.com/office/powerpoint/2010/main" val="36965466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(NULL </a:t>
            </a:r>
            <a:r>
              <a:rPr lang="en-US" dirty="0" err="1"/>
              <a:t>Flavours</a:t>
            </a:r>
            <a:r>
              <a:rPr lang="en-US" dirty="0"/>
              <a:t> e </a:t>
            </a:r>
            <a:r>
              <a:rPr lang="en-US" dirty="0" err="1"/>
              <a:t>como</a:t>
            </a:r>
            <a:r>
              <a:rPr lang="en-US" dirty="0"/>
              <a:t> </a:t>
            </a:r>
            <a:r>
              <a:rPr lang="en-US" dirty="0" err="1"/>
              <a:t>podem</a:t>
            </a:r>
            <a:r>
              <a:rPr lang="en-US" dirty="0"/>
              <a:t> </a:t>
            </a:r>
            <a:r>
              <a:rPr lang="en-US" dirty="0" err="1"/>
              <a:t>ficar</a:t>
            </a:r>
            <a:r>
              <a:rPr lang="en-US" dirty="0"/>
              <a:t> </a:t>
            </a:r>
            <a:r>
              <a:rPr lang="en-US" dirty="0" err="1"/>
              <a:t>estranhos</a:t>
            </a:r>
            <a:r>
              <a:rPr lang="en-US" dirty="0"/>
              <a:t> no </a:t>
            </a:r>
            <a:r>
              <a:rPr lang="en-US" dirty="0" err="1"/>
              <a:t>REDCap</a:t>
            </a:r>
            <a:r>
              <a:rPr lang="en-US" dirty="0"/>
              <a:t>!)</a:t>
            </a:r>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63</a:t>
            </a:fld>
            <a:endParaRPr lang="en-US"/>
          </a:p>
        </p:txBody>
      </p:sp>
    </p:spTree>
    <p:extLst>
      <p:ext uri="{BB962C8B-B14F-4D97-AF65-F5344CB8AC3E}">
        <p14:creationId xmlns:p14="http://schemas.microsoft.com/office/powerpoint/2010/main" val="379019209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64</a:t>
            </a:fld>
            <a:endParaRPr lang="en-US"/>
          </a:p>
        </p:txBody>
      </p:sp>
    </p:spTree>
    <p:extLst>
      <p:ext uri="{BB962C8B-B14F-4D97-AF65-F5344CB8AC3E}">
        <p14:creationId xmlns:p14="http://schemas.microsoft.com/office/powerpoint/2010/main" val="17947241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65</a:t>
            </a:fld>
            <a:endParaRPr lang="en-US"/>
          </a:p>
        </p:txBody>
      </p:sp>
    </p:spTree>
    <p:extLst>
      <p:ext uri="{BB962C8B-B14F-4D97-AF65-F5344CB8AC3E}">
        <p14:creationId xmlns:p14="http://schemas.microsoft.com/office/powerpoint/2010/main" val="40922465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66</a:t>
            </a:fld>
            <a:endParaRPr lang="en-US"/>
          </a:p>
        </p:txBody>
      </p:sp>
    </p:spTree>
    <p:extLst>
      <p:ext uri="{BB962C8B-B14F-4D97-AF65-F5344CB8AC3E}">
        <p14:creationId xmlns:p14="http://schemas.microsoft.com/office/powerpoint/2010/main" val="37041460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67</a:t>
            </a:fld>
            <a:endParaRPr lang="en-US"/>
          </a:p>
        </p:txBody>
      </p:sp>
    </p:spTree>
    <p:extLst>
      <p:ext uri="{BB962C8B-B14F-4D97-AF65-F5344CB8AC3E}">
        <p14:creationId xmlns:p14="http://schemas.microsoft.com/office/powerpoint/2010/main" val="32499688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68</a:t>
            </a:fld>
            <a:endParaRPr lang="en-US"/>
          </a:p>
        </p:txBody>
      </p:sp>
    </p:spTree>
    <p:extLst>
      <p:ext uri="{BB962C8B-B14F-4D97-AF65-F5344CB8AC3E}">
        <p14:creationId xmlns:p14="http://schemas.microsoft.com/office/powerpoint/2010/main" val="18169639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69</a:t>
            </a:fld>
            <a:endParaRPr lang="en-US"/>
          </a:p>
        </p:txBody>
      </p:sp>
    </p:spTree>
    <p:extLst>
      <p:ext uri="{BB962C8B-B14F-4D97-AF65-F5344CB8AC3E}">
        <p14:creationId xmlns:p14="http://schemas.microsoft.com/office/powerpoint/2010/main" val="17999084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70</a:t>
            </a:fld>
            <a:endParaRPr lang="en-US"/>
          </a:p>
        </p:txBody>
      </p:sp>
    </p:spTree>
    <p:extLst>
      <p:ext uri="{BB962C8B-B14F-4D97-AF65-F5344CB8AC3E}">
        <p14:creationId xmlns:p14="http://schemas.microsoft.com/office/powerpoint/2010/main" val="327920391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71</a:t>
            </a:fld>
            <a:endParaRPr lang="en-US"/>
          </a:p>
        </p:txBody>
      </p:sp>
    </p:spTree>
    <p:extLst>
      <p:ext uri="{BB962C8B-B14F-4D97-AF65-F5344CB8AC3E}">
        <p14:creationId xmlns:p14="http://schemas.microsoft.com/office/powerpoint/2010/main" val="23079467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need to collect and share data in a secure manner with numerous collaborators across academic departments or even institutions is a formidable challenge</a:t>
            </a:r>
          </a:p>
          <a:p>
            <a:r>
              <a:rPr lang="en-US" dirty="0"/>
              <a:t>The following key features were identified as critical components for supporting research projects: 1) collaborative access to data across academic departments and institutions; 2) user authentication and role-based security; 3) intuitive electronic case report forms (CRFs); 4) real-time data validation, integrity checks and other mechanisms for ensuring data quality (e.g. double-data entry options); 5) data attribution and audit capabilities; 6) protocol document storage and sharing; 7) central data storage and backups; 8) data export functions for common statistical packages; and 9) data import functions to facilitate bulk import of data from other systems.</a:t>
            </a:r>
          </a:p>
          <a:p>
            <a:r>
              <a:rPr lang="en-US" dirty="0"/>
              <a:t>10) a software generation cycle sufficiently fast to accommodate multiple concurrent projects without the need for custom project-specific programming; and 11) a model capable of meeting disparate data collection needs of projects across a wide array of scientific disciplines.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8</a:t>
            </a:fld>
            <a:endParaRPr lang="en-US"/>
          </a:p>
        </p:txBody>
      </p:sp>
    </p:spTree>
    <p:extLst>
      <p:ext uri="{BB962C8B-B14F-4D97-AF65-F5344CB8AC3E}">
        <p14:creationId xmlns:p14="http://schemas.microsoft.com/office/powerpoint/2010/main" val="6116408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72</a:t>
            </a:fld>
            <a:endParaRPr lang="en-US"/>
          </a:p>
        </p:txBody>
      </p:sp>
    </p:spTree>
    <p:extLst>
      <p:ext uri="{BB962C8B-B14F-4D97-AF65-F5344CB8AC3E}">
        <p14:creationId xmlns:p14="http://schemas.microsoft.com/office/powerpoint/2010/main" val="8550980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73</a:t>
            </a:fld>
            <a:endParaRPr lang="en-US"/>
          </a:p>
        </p:txBody>
      </p:sp>
    </p:spTree>
    <p:extLst>
      <p:ext uri="{BB962C8B-B14F-4D97-AF65-F5344CB8AC3E}">
        <p14:creationId xmlns:p14="http://schemas.microsoft.com/office/powerpoint/2010/main" val="407939056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74</a:t>
            </a:fld>
            <a:endParaRPr lang="en-US"/>
          </a:p>
        </p:txBody>
      </p:sp>
    </p:spTree>
    <p:extLst>
      <p:ext uri="{BB962C8B-B14F-4D97-AF65-F5344CB8AC3E}">
        <p14:creationId xmlns:p14="http://schemas.microsoft.com/office/powerpoint/2010/main" val="18637598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75</a:t>
            </a:fld>
            <a:endParaRPr lang="en-US"/>
          </a:p>
        </p:txBody>
      </p:sp>
    </p:spTree>
    <p:extLst>
      <p:ext uri="{BB962C8B-B14F-4D97-AF65-F5344CB8AC3E}">
        <p14:creationId xmlns:p14="http://schemas.microsoft.com/office/powerpoint/2010/main" val="52850518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76</a:t>
            </a:fld>
            <a:endParaRPr lang="en-US"/>
          </a:p>
        </p:txBody>
      </p:sp>
    </p:spTree>
    <p:extLst>
      <p:ext uri="{BB962C8B-B14F-4D97-AF65-F5344CB8AC3E}">
        <p14:creationId xmlns:p14="http://schemas.microsoft.com/office/powerpoint/2010/main" val="267242566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77</a:t>
            </a:fld>
            <a:endParaRPr lang="en-US"/>
          </a:p>
        </p:txBody>
      </p:sp>
    </p:spTree>
    <p:extLst>
      <p:ext uri="{BB962C8B-B14F-4D97-AF65-F5344CB8AC3E}">
        <p14:creationId xmlns:p14="http://schemas.microsoft.com/office/powerpoint/2010/main" val="11654505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78</a:t>
            </a:fld>
            <a:endParaRPr lang="en-US"/>
          </a:p>
        </p:txBody>
      </p:sp>
    </p:spTree>
    <p:extLst>
      <p:ext uri="{BB962C8B-B14F-4D97-AF65-F5344CB8AC3E}">
        <p14:creationId xmlns:p14="http://schemas.microsoft.com/office/powerpoint/2010/main" val="227991533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err="1"/>
              <a:t>Há</a:t>
            </a:r>
            <a:r>
              <a:rPr lang="en-US" dirty="0"/>
              <a:t> </a:t>
            </a:r>
            <a:r>
              <a:rPr lang="en-US" dirty="0" err="1"/>
              <a:t>instituições</a:t>
            </a:r>
            <a:r>
              <a:rPr lang="en-US" dirty="0"/>
              <a:t> </a:t>
            </a:r>
            <a:r>
              <a:rPr lang="en-US" dirty="0" err="1"/>
              <a:t>em</a:t>
            </a:r>
            <a:r>
              <a:rPr lang="en-US" dirty="0"/>
              <a:t> que </a:t>
            </a:r>
            <a:r>
              <a:rPr lang="en-US" dirty="0" err="1"/>
              <a:t>por</a:t>
            </a:r>
            <a:r>
              <a:rPr lang="en-US" dirty="0"/>
              <a:t> ex o </a:t>
            </a:r>
            <a:r>
              <a:rPr lang="en-US" dirty="0" err="1"/>
              <a:t>responsável</a:t>
            </a:r>
            <a:r>
              <a:rPr lang="en-US" dirty="0"/>
              <a:t> do </a:t>
            </a:r>
            <a:r>
              <a:rPr lang="en-US" dirty="0" err="1"/>
              <a:t>REDCap</a:t>
            </a:r>
            <a:r>
              <a:rPr lang="en-US" dirty="0"/>
              <a:t> </a:t>
            </a:r>
            <a:r>
              <a:rPr lang="en-US" dirty="0" err="1"/>
              <a:t>tem</a:t>
            </a:r>
            <a:r>
              <a:rPr lang="en-US" dirty="0"/>
              <a:t> de </a:t>
            </a:r>
            <a:r>
              <a:rPr lang="en-US" dirty="0" err="1"/>
              <a:t>aprovar</a:t>
            </a:r>
            <a:r>
              <a:rPr lang="en-US" dirty="0"/>
              <a:t> </a:t>
            </a:r>
            <a:r>
              <a:rPr lang="en-US" dirty="0" err="1"/>
              <a:t>todas</a:t>
            </a:r>
            <a:r>
              <a:rPr lang="en-US" dirty="0"/>
              <a:t> as </a:t>
            </a:r>
            <a:r>
              <a:rPr lang="en-US" dirty="0" err="1"/>
              <a:t>alterações</a:t>
            </a:r>
            <a:r>
              <a:rPr lang="en-US" dirty="0"/>
              <a:t> que </a:t>
            </a:r>
            <a:r>
              <a:rPr lang="en-US" dirty="0" err="1"/>
              <a:t>são</a:t>
            </a:r>
            <a:r>
              <a:rPr lang="en-US" dirty="0"/>
              <a:t> </a:t>
            </a:r>
            <a:r>
              <a:rPr lang="en-US" dirty="0" err="1"/>
              <a:t>feitas</a:t>
            </a:r>
            <a:r>
              <a:rPr lang="en-US" dirty="0"/>
              <a:t> </a:t>
            </a:r>
            <a:r>
              <a:rPr lang="en-US" dirty="0" err="1"/>
              <a:t>após</a:t>
            </a:r>
            <a:r>
              <a:rPr lang="en-US" dirty="0"/>
              <a:t> </a:t>
            </a:r>
            <a:r>
              <a:rPr lang="en-US" dirty="0" err="1"/>
              <a:t>início</a:t>
            </a:r>
            <a:r>
              <a:rPr lang="en-US" dirty="0"/>
              <a:t> do modo de </a:t>
            </a:r>
            <a:r>
              <a:rPr lang="en-US" dirty="0" err="1"/>
              <a:t>produção</a:t>
            </a: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79</a:t>
            </a:fld>
            <a:endParaRPr lang="en-US"/>
          </a:p>
        </p:txBody>
      </p:sp>
    </p:spTree>
    <p:extLst>
      <p:ext uri="{BB962C8B-B14F-4D97-AF65-F5344CB8AC3E}">
        <p14:creationId xmlns:p14="http://schemas.microsoft.com/office/powerpoint/2010/main" val="1946080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err="1"/>
              <a:t>Há</a:t>
            </a:r>
            <a:r>
              <a:rPr lang="en-US" dirty="0"/>
              <a:t> </a:t>
            </a:r>
            <a:r>
              <a:rPr lang="en-US" dirty="0" err="1"/>
              <a:t>instituições</a:t>
            </a:r>
            <a:r>
              <a:rPr lang="en-US" dirty="0"/>
              <a:t> </a:t>
            </a:r>
            <a:r>
              <a:rPr lang="en-US" dirty="0" err="1"/>
              <a:t>em</a:t>
            </a:r>
            <a:r>
              <a:rPr lang="en-US" dirty="0"/>
              <a:t> que </a:t>
            </a:r>
            <a:r>
              <a:rPr lang="en-US" dirty="0" err="1"/>
              <a:t>por</a:t>
            </a:r>
            <a:r>
              <a:rPr lang="en-US" dirty="0"/>
              <a:t> ex o </a:t>
            </a:r>
            <a:r>
              <a:rPr lang="en-US" dirty="0" err="1"/>
              <a:t>responsável</a:t>
            </a:r>
            <a:r>
              <a:rPr lang="en-US" dirty="0"/>
              <a:t> do </a:t>
            </a:r>
            <a:r>
              <a:rPr lang="en-US" dirty="0" err="1"/>
              <a:t>REDCap</a:t>
            </a:r>
            <a:r>
              <a:rPr lang="en-US" dirty="0"/>
              <a:t> </a:t>
            </a:r>
            <a:r>
              <a:rPr lang="en-US" dirty="0" err="1"/>
              <a:t>tem</a:t>
            </a:r>
            <a:r>
              <a:rPr lang="en-US" dirty="0"/>
              <a:t> de </a:t>
            </a:r>
            <a:r>
              <a:rPr lang="en-US" dirty="0" err="1"/>
              <a:t>aprovar</a:t>
            </a:r>
            <a:r>
              <a:rPr lang="en-US" dirty="0"/>
              <a:t> </a:t>
            </a:r>
            <a:r>
              <a:rPr lang="en-US" dirty="0" err="1"/>
              <a:t>todas</a:t>
            </a:r>
            <a:r>
              <a:rPr lang="en-US" dirty="0"/>
              <a:t> as </a:t>
            </a:r>
            <a:r>
              <a:rPr lang="en-US" dirty="0" err="1"/>
              <a:t>alterações</a:t>
            </a:r>
            <a:r>
              <a:rPr lang="en-US" dirty="0"/>
              <a:t> que </a:t>
            </a:r>
            <a:r>
              <a:rPr lang="en-US" dirty="0" err="1"/>
              <a:t>são</a:t>
            </a:r>
            <a:r>
              <a:rPr lang="en-US" dirty="0"/>
              <a:t> </a:t>
            </a:r>
            <a:r>
              <a:rPr lang="en-US" dirty="0" err="1"/>
              <a:t>feitas</a:t>
            </a:r>
            <a:r>
              <a:rPr lang="en-US" dirty="0"/>
              <a:t> </a:t>
            </a:r>
            <a:r>
              <a:rPr lang="en-US" dirty="0" err="1"/>
              <a:t>após</a:t>
            </a:r>
            <a:r>
              <a:rPr lang="en-US" dirty="0"/>
              <a:t> </a:t>
            </a:r>
            <a:r>
              <a:rPr lang="en-US" dirty="0" err="1"/>
              <a:t>início</a:t>
            </a:r>
            <a:r>
              <a:rPr lang="en-US" dirty="0"/>
              <a:t> do modo de </a:t>
            </a:r>
            <a:r>
              <a:rPr lang="en-US" dirty="0" err="1"/>
              <a:t>produção</a:t>
            </a: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80</a:t>
            </a:fld>
            <a:endParaRPr lang="en-US"/>
          </a:p>
        </p:txBody>
      </p:sp>
    </p:spTree>
    <p:extLst>
      <p:ext uri="{BB962C8B-B14F-4D97-AF65-F5344CB8AC3E}">
        <p14:creationId xmlns:p14="http://schemas.microsoft.com/office/powerpoint/2010/main" val="95035006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err="1"/>
              <a:t>Há</a:t>
            </a:r>
            <a:r>
              <a:rPr lang="en-US" dirty="0"/>
              <a:t> </a:t>
            </a:r>
            <a:r>
              <a:rPr lang="en-US" dirty="0" err="1"/>
              <a:t>instituições</a:t>
            </a:r>
            <a:r>
              <a:rPr lang="en-US" dirty="0"/>
              <a:t> </a:t>
            </a:r>
            <a:r>
              <a:rPr lang="en-US" dirty="0" err="1"/>
              <a:t>em</a:t>
            </a:r>
            <a:r>
              <a:rPr lang="en-US" dirty="0"/>
              <a:t> que </a:t>
            </a:r>
            <a:r>
              <a:rPr lang="en-US" dirty="0" err="1"/>
              <a:t>por</a:t>
            </a:r>
            <a:r>
              <a:rPr lang="en-US" dirty="0"/>
              <a:t> ex o </a:t>
            </a:r>
            <a:r>
              <a:rPr lang="en-US" dirty="0" err="1"/>
              <a:t>responsável</a:t>
            </a:r>
            <a:r>
              <a:rPr lang="en-US" dirty="0"/>
              <a:t> do </a:t>
            </a:r>
            <a:r>
              <a:rPr lang="en-US" dirty="0" err="1"/>
              <a:t>REDCap</a:t>
            </a:r>
            <a:r>
              <a:rPr lang="en-US" dirty="0"/>
              <a:t> </a:t>
            </a:r>
            <a:r>
              <a:rPr lang="en-US" dirty="0" err="1"/>
              <a:t>tem</a:t>
            </a:r>
            <a:r>
              <a:rPr lang="en-US" dirty="0"/>
              <a:t> de </a:t>
            </a:r>
            <a:r>
              <a:rPr lang="en-US" dirty="0" err="1"/>
              <a:t>aprovar</a:t>
            </a:r>
            <a:r>
              <a:rPr lang="en-US" dirty="0"/>
              <a:t> </a:t>
            </a:r>
            <a:r>
              <a:rPr lang="en-US" dirty="0" err="1"/>
              <a:t>todas</a:t>
            </a:r>
            <a:r>
              <a:rPr lang="en-US" dirty="0"/>
              <a:t> as </a:t>
            </a:r>
            <a:r>
              <a:rPr lang="en-US" dirty="0" err="1"/>
              <a:t>alterações</a:t>
            </a:r>
            <a:r>
              <a:rPr lang="en-US" dirty="0"/>
              <a:t> que </a:t>
            </a:r>
            <a:r>
              <a:rPr lang="en-US" dirty="0" err="1"/>
              <a:t>são</a:t>
            </a:r>
            <a:r>
              <a:rPr lang="en-US" dirty="0"/>
              <a:t> </a:t>
            </a:r>
            <a:r>
              <a:rPr lang="en-US" dirty="0" err="1"/>
              <a:t>feitas</a:t>
            </a:r>
            <a:r>
              <a:rPr lang="en-US" dirty="0"/>
              <a:t> </a:t>
            </a:r>
            <a:r>
              <a:rPr lang="en-US" dirty="0" err="1"/>
              <a:t>após</a:t>
            </a:r>
            <a:r>
              <a:rPr lang="en-US" dirty="0"/>
              <a:t> </a:t>
            </a:r>
            <a:r>
              <a:rPr lang="en-US" dirty="0" err="1"/>
              <a:t>início</a:t>
            </a:r>
            <a:r>
              <a:rPr lang="en-US" dirty="0"/>
              <a:t> do modo de </a:t>
            </a:r>
            <a:r>
              <a:rPr lang="en-US" dirty="0" err="1"/>
              <a:t>produção</a:t>
            </a: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81</a:t>
            </a:fld>
            <a:endParaRPr lang="en-US"/>
          </a:p>
        </p:txBody>
      </p:sp>
    </p:spTree>
    <p:extLst>
      <p:ext uri="{BB962C8B-B14F-4D97-AF65-F5344CB8AC3E}">
        <p14:creationId xmlns:p14="http://schemas.microsoft.com/office/powerpoint/2010/main" val="1866260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PHP + JavaScript programming languages and a MySQL database engine for data storage and manipulation.(6;7) Hardware and software requirements are modest and the system runs in Windows/IIS and Linux/Apache web server environments. In keeping with the goal of creating a rapid development methodology and easily maintainable resource for multiple concurrent studies, we devised a set of similar database tables for use in each study. The standard </a:t>
            </a:r>
            <a:r>
              <a:rPr lang="en-US" dirty="0" err="1"/>
              <a:t>REDCap</a:t>
            </a:r>
            <a:r>
              <a:rPr lang="en-US" dirty="0"/>
              <a:t> project requires five distinct tables stored in a single MySQL database: 1) a METADATA table containing all study data pertaining to database storage (data field types and naming used for automatic creation of separate data storage table) and CRF presentation (form names and security levels, field-specific display and validation rules); 2) a LOGGING table used to store all information about data changes and exports; 3) a DOCS table used to store uploaded (ex. consent forms, analysis code) or generated export files (SAS, SPSS, R, Stata, Excel); 4) a RIGHTS table containing specific researcher rights and expiration settings; and 5) a flat DATA table used to store all collected data for the study (one row per subject with all collected data fields stored in columns). In studies requiring greater than 1500 data fields per subject, multiple DATA tables are used with a 1:1 relationship between tables linked on the subject identifier field. Although simplistic, this data model is easy to reproduce and tailor for individual research studies during the project creation process and has proven adequate for a wide variety of clinical and translational research studies seen in multiple academic research environments.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a:t>
            </a:r>
            <a:r>
              <a:rPr lang="en-US" dirty="0" err="1"/>
              <a:t>REDCap</a:t>
            </a:r>
            <a:r>
              <a:rPr lang="en-US" dirty="0"/>
              <a:t> requirement is to have a MySQL client for per forming the installation and updates. MySQL needs to be installed on a machine with a compatible operating system, such as Oracle Linux 8, Red Hat Enterprise 8, Debian 8, Ubuntu 21.04, or Microsoft Windows Server. A cloud solution for </a:t>
            </a:r>
            <a:r>
              <a:rPr lang="en-US" dirty="0" err="1"/>
              <a:t>REDCap</a:t>
            </a:r>
            <a:r>
              <a:rPr lang="en-US" dirty="0"/>
              <a:t> installation is an Amazon EC2 (Elastic Computing Cloud) instance with a compatible operating system. Cloud storage can be done through other Amazon Web Services (AWS) provided to avoid overloading the EC2 instance.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9</a:t>
            </a:fld>
            <a:endParaRPr lang="en-US"/>
          </a:p>
        </p:txBody>
      </p:sp>
    </p:spTree>
    <p:extLst>
      <p:ext uri="{BB962C8B-B14F-4D97-AF65-F5344CB8AC3E}">
        <p14:creationId xmlns:p14="http://schemas.microsoft.com/office/powerpoint/2010/main" val="22885346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82</a:t>
            </a:fld>
            <a:endParaRPr lang="en-US"/>
          </a:p>
        </p:txBody>
      </p:sp>
    </p:spTree>
    <p:extLst>
      <p:ext uri="{BB962C8B-B14F-4D97-AF65-F5344CB8AC3E}">
        <p14:creationId xmlns:p14="http://schemas.microsoft.com/office/powerpoint/2010/main" val="18666859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83</a:t>
            </a:fld>
            <a:endParaRPr lang="en-US"/>
          </a:p>
        </p:txBody>
      </p:sp>
    </p:spTree>
    <p:extLst>
      <p:ext uri="{BB962C8B-B14F-4D97-AF65-F5344CB8AC3E}">
        <p14:creationId xmlns:p14="http://schemas.microsoft.com/office/powerpoint/2010/main" val="200399912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84</a:t>
            </a:fld>
            <a:endParaRPr lang="en-US"/>
          </a:p>
        </p:txBody>
      </p:sp>
    </p:spTree>
    <p:extLst>
      <p:ext uri="{BB962C8B-B14F-4D97-AF65-F5344CB8AC3E}">
        <p14:creationId xmlns:p14="http://schemas.microsoft.com/office/powerpoint/2010/main" val="163825227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85</a:t>
            </a:fld>
            <a:endParaRPr lang="en-US"/>
          </a:p>
        </p:txBody>
      </p:sp>
    </p:spTree>
    <p:extLst>
      <p:ext uri="{BB962C8B-B14F-4D97-AF65-F5344CB8AC3E}">
        <p14:creationId xmlns:p14="http://schemas.microsoft.com/office/powerpoint/2010/main" val="368035417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86</a:t>
            </a:fld>
            <a:endParaRPr lang="en-US"/>
          </a:p>
        </p:txBody>
      </p:sp>
    </p:spTree>
    <p:extLst>
      <p:ext uri="{BB962C8B-B14F-4D97-AF65-F5344CB8AC3E}">
        <p14:creationId xmlns:p14="http://schemas.microsoft.com/office/powerpoint/2010/main" val="15376223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87</a:t>
            </a:fld>
            <a:endParaRPr lang="en-US"/>
          </a:p>
        </p:txBody>
      </p:sp>
    </p:spTree>
    <p:extLst>
      <p:ext uri="{BB962C8B-B14F-4D97-AF65-F5344CB8AC3E}">
        <p14:creationId xmlns:p14="http://schemas.microsoft.com/office/powerpoint/2010/main" val="341775178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88</a:t>
            </a:fld>
            <a:endParaRPr lang="en-US"/>
          </a:p>
        </p:txBody>
      </p:sp>
    </p:spTree>
    <p:extLst>
      <p:ext uri="{BB962C8B-B14F-4D97-AF65-F5344CB8AC3E}">
        <p14:creationId xmlns:p14="http://schemas.microsoft.com/office/powerpoint/2010/main" val="28970200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89</a:t>
            </a:fld>
            <a:endParaRPr lang="en-US"/>
          </a:p>
        </p:txBody>
      </p:sp>
    </p:spTree>
    <p:extLst>
      <p:ext uri="{BB962C8B-B14F-4D97-AF65-F5344CB8AC3E}">
        <p14:creationId xmlns:p14="http://schemas.microsoft.com/office/powerpoint/2010/main" val="377044887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90</a:t>
            </a:fld>
            <a:endParaRPr lang="en-US"/>
          </a:p>
        </p:txBody>
      </p:sp>
    </p:spTree>
    <p:extLst>
      <p:ext uri="{BB962C8B-B14F-4D97-AF65-F5344CB8AC3E}">
        <p14:creationId xmlns:p14="http://schemas.microsoft.com/office/powerpoint/2010/main" val="367832191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91</a:t>
            </a:fld>
            <a:endParaRPr lang="en-US"/>
          </a:p>
        </p:txBody>
      </p:sp>
    </p:spTree>
    <p:extLst>
      <p:ext uri="{BB962C8B-B14F-4D97-AF65-F5344CB8AC3E}">
        <p14:creationId xmlns:p14="http://schemas.microsoft.com/office/powerpoint/2010/main" val="2898167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r>
              <a:rPr lang="en-US" dirty="0"/>
              <a:t>Base de Dados:</a:t>
            </a:r>
          </a:p>
          <a:p>
            <a:pPr marL="285750" indent="-285750">
              <a:buFontTx/>
              <a:buChar char="-"/>
            </a:pPr>
            <a:r>
              <a:rPr lang="en-US" dirty="0" err="1"/>
              <a:t>Tabela</a:t>
            </a:r>
            <a:r>
              <a:rPr lang="en-US" dirty="0"/>
              <a:t> de </a:t>
            </a:r>
            <a:r>
              <a:rPr lang="en-US" dirty="0" err="1"/>
              <a:t>Metadados</a:t>
            </a:r>
            <a:endParaRPr lang="en-US" dirty="0"/>
          </a:p>
          <a:p>
            <a:pPr marL="285750" indent="-285750">
              <a:buFontTx/>
              <a:buChar char="-"/>
            </a:pPr>
            <a:r>
              <a:rPr lang="en-US" dirty="0" err="1"/>
              <a:t>Tabela</a:t>
            </a:r>
            <a:r>
              <a:rPr lang="en-US" dirty="0"/>
              <a:t> de </a:t>
            </a:r>
            <a:r>
              <a:rPr lang="en-US" i="1" dirty="0"/>
              <a:t>Logging</a:t>
            </a:r>
          </a:p>
          <a:p>
            <a:pPr marL="285750" indent="-285750">
              <a:buFontTx/>
              <a:buChar char="-"/>
            </a:pPr>
            <a:r>
              <a:rPr lang="en-US" dirty="0" err="1"/>
              <a:t>Tabela</a:t>
            </a:r>
            <a:r>
              <a:rPr lang="en-US" dirty="0"/>
              <a:t> de </a:t>
            </a:r>
            <a:r>
              <a:rPr lang="en-US" dirty="0" err="1"/>
              <a:t>Documentos</a:t>
            </a:r>
            <a:r>
              <a:rPr lang="en-US" dirty="0"/>
              <a:t> (uploads, </a:t>
            </a:r>
            <a:r>
              <a:rPr lang="en-US" dirty="0" err="1"/>
              <a:t>ficheiros</a:t>
            </a:r>
            <a:r>
              <a:rPr lang="en-US" dirty="0"/>
              <a:t> </a:t>
            </a:r>
            <a:r>
              <a:rPr lang="en-US" dirty="0" err="1"/>
              <a:t>exportados</a:t>
            </a:r>
            <a:r>
              <a:rPr lang="en-US" dirty="0"/>
              <a:t>, </a:t>
            </a:r>
            <a:r>
              <a:rPr lang="en-US" dirty="0" err="1"/>
              <a:t>etc</a:t>
            </a:r>
            <a:r>
              <a:rPr lang="en-US" dirty="0"/>
              <a:t>)</a:t>
            </a:r>
          </a:p>
          <a:p>
            <a:pPr marL="285750" indent="-285750">
              <a:buFontTx/>
              <a:buChar char="-"/>
            </a:pPr>
            <a:r>
              <a:rPr lang="en-US" dirty="0" err="1"/>
              <a:t>Tabela</a:t>
            </a:r>
            <a:r>
              <a:rPr lang="en-US" dirty="0"/>
              <a:t> de Dados</a:t>
            </a:r>
          </a:p>
          <a:p>
            <a:endParaRPr lang="en-US"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10</a:t>
            </a:fld>
            <a:endParaRPr lang="en-US"/>
          </a:p>
        </p:txBody>
      </p:sp>
    </p:spTree>
    <p:extLst>
      <p:ext uri="{BB962C8B-B14F-4D97-AF65-F5344CB8AC3E}">
        <p14:creationId xmlns:p14="http://schemas.microsoft.com/office/powerpoint/2010/main" val="171948823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92</a:t>
            </a:fld>
            <a:endParaRPr lang="en-US"/>
          </a:p>
        </p:txBody>
      </p:sp>
    </p:spTree>
    <p:extLst>
      <p:ext uri="{BB962C8B-B14F-4D97-AF65-F5344CB8AC3E}">
        <p14:creationId xmlns:p14="http://schemas.microsoft.com/office/powerpoint/2010/main" val="106450159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93</a:t>
            </a:fld>
            <a:endParaRPr lang="en-US"/>
          </a:p>
        </p:txBody>
      </p:sp>
    </p:spTree>
    <p:extLst>
      <p:ext uri="{BB962C8B-B14F-4D97-AF65-F5344CB8AC3E}">
        <p14:creationId xmlns:p14="http://schemas.microsoft.com/office/powerpoint/2010/main" val="13874919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94</a:t>
            </a:fld>
            <a:endParaRPr lang="en-US"/>
          </a:p>
        </p:txBody>
      </p:sp>
    </p:spTree>
    <p:extLst>
      <p:ext uri="{BB962C8B-B14F-4D97-AF65-F5344CB8AC3E}">
        <p14:creationId xmlns:p14="http://schemas.microsoft.com/office/powerpoint/2010/main" val="324676310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95</a:t>
            </a:fld>
            <a:endParaRPr lang="en-US"/>
          </a:p>
        </p:txBody>
      </p:sp>
    </p:spTree>
    <p:extLst>
      <p:ext uri="{BB962C8B-B14F-4D97-AF65-F5344CB8AC3E}">
        <p14:creationId xmlns:p14="http://schemas.microsoft.com/office/powerpoint/2010/main" val="2615859858"/>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96</a:t>
            </a:fld>
            <a:endParaRPr lang="en-US"/>
          </a:p>
        </p:txBody>
      </p:sp>
    </p:spTree>
    <p:extLst>
      <p:ext uri="{BB962C8B-B14F-4D97-AF65-F5344CB8AC3E}">
        <p14:creationId xmlns:p14="http://schemas.microsoft.com/office/powerpoint/2010/main" val="43376912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97</a:t>
            </a:fld>
            <a:endParaRPr lang="en-US"/>
          </a:p>
        </p:txBody>
      </p:sp>
    </p:spTree>
    <p:extLst>
      <p:ext uri="{BB962C8B-B14F-4D97-AF65-F5344CB8AC3E}">
        <p14:creationId xmlns:p14="http://schemas.microsoft.com/office/powerpoint/2010/main" val="166589693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98</a:t>
            </a:fld>
            <a:endParaRPr lang="en-US"/>
          </a:p>
        </p:txBody>
      </p:sp>
    </p:spTree>
    <p:extLst>
      <p:ext uri="{BB962C8B-B14F-4D97-AF65-F5344CB8AC3E}">
        <p14:creationId xmlns:p14="http://schemas.microsoft.com/office/powerpoint/2010/main" val="26976390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99</a:t>
            </a:fld>
            <a:endParaRPr lang="en-US"/>
          </a:p>
        </p:txBody>
      </p:sp>
    </p:spTree>
    <p:extLst>
      <p:ext uri="{BB962C8B-B14F-4D97-AF65-F5344CB8AC3E}">
        <p14:creationId xmlns:p14="http://schemas.microsoft.com/office/powerpoint/2010/main" val="225235834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100</a:t>
            </a:fld>
            <a:endParaRPr lang="en-US"/>
          </a:p>
        </p:txBody>
      </p:sp>
    </p:spTree>
    <p:extLst>
      <p:ext uri="{BB962C8B-B14F-4D97-AF65-F5344CB8AC3E}">
        <p14:creationId xmlns:p14="http://schemas.microsoft.com/office/powerpoint/2010/main" val="242172111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Posição da Imagem do Diapositivo 1"/>
          <p:cNvSpPr>
            <a:spLocks noGrp="1" noRot="1" noChangeAspect="1"/>
          </p:cNvSpPr>
          <p:nvPr>
            <p:ph type="sldImg"/>
          </p:nvPr>
        </p:nvSpPr>
        <p:spPr/>
      </p:sp>
      <p:sp>
        <p:nvSpPr>
          <p:cNvPr id="3" name="Marcador de Posição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Marcador de Posição do Número do Diapositivo 3"/>
          <p:cNvSpPr>
            <a:spLocks noGrp="1"/>
          </p:cNvSpPr>
          <p:nvPr>
            <p:ph type="sldNum" sz="quarter" idx="5"/>
          </p:nvPr>
        </p:nvSpPr>
        <p:spPr/>
        <p:txBody>
          <a:bodyPr/>
          <a:lstStyle/>
          <a:p>
            <a:fld id="{3916173A-3ADD-ED47-8C23-1541AC02D564}" type="slidenum">
              <a:rPr lang="en-US" smtClean="0"/>
              <a:t>101</a:t>
            </a:fld>
            <a:endParaRPr lang="en-US"/>
          </a:p>
        </p:txBody>
      </p:sp>
    </p:spTree>
    <p:extLst>
      <p:ext uri="{BB962C8B-B14F-4D97-AF65-F5344CB8AC3E}">
        <p14:creationId xmlns:p14="http://schemas.microsoft.com/office/powerpoint/2010/main" val="3852557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o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819D8E0-10F5-7623-85E0-BB796619594A}"/>
              </a:ext>
            </a:extLst>
          </p:cNvPr>
          <p:cNvSpPr>
            <a:spLocks noGrp="1"/>
          </p:cNvSpPr>
          <p:nvPr>
            <p:ph type="ctrTitle"/>
          </p:nvPr>
        </p:nvSpPr>
        <p:spPr>
          <a:xfrm>
            <a:off x="1524000" y="1122363"/>
            <a:ext cx="9144000" cy="2387600"/>
          </a:xfrm>
        </p:spPr>
        <p:txBody>
          <a:bodyPr anchor="b"/>
          <a:lstStyle>
            <a:lvl1pPr algn="ctr">
              <a:defRPr sz="6000"/>
            </a:lvl1pPr>
          </a:lstStyle>
          <a:p>
            <a:r>
              <a:rPr lang="pt-PT"/>
              <a:t>Clique para editar o estilo de título do Modelo Global</a:t>
            </a:r>
            <a:endParaRPr lang="en-US"/>
          </a:p>
        </p:txBody>
      </p:sp>
      <p:sp>
        <p:nvSpPr>
          <p:cNvPr id="3" name="Subtítulo 2">
            <a:extLst>
              <a:ext uri="{FF2B5EF4-FFF2-40B4-BE49-F238E27FC236}">
                <a16:creationId xmlns:a16="http://schemas.microsoft.com/office/drawing/2014/main" id="{2DA4859A-059C-3C85-56F2-BC55A933E08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PT"/>
              <a:t>Clique para editar o estilo de subtítulo do Modelo Global</a:t>
            </a:r>
            <a:endParaRPr lang="en-US"/>
          </a:p>
        </p:txBody>
      </p:sp>
      <p:sp>
        <p:nvSpPr>
          <p:cNvPr id="4" name="Marcador de Posição da Data 3">
            <a:extLst>
              <a:ext uri="{FF2B5EF4-FFF2-40B4-BE49-F238E27FC236}">
                <a16:creationId xmlns:a16="http://schemas.microsoft.com/office/drawing/2014/main" id="{AF688E7C-5ED5-CC12-9E0A-4DF84F4BE4FD}"/>
              </a:ext>
            </a:extLst>
          </p:cNvPr>
          <p:cNvSpPr>
            <a:spLocks noGrp="1"/>
          </p:cNvSpPr>
          <p:nvPr>
            <p:ph type="dt" sz="half" idx="10"/>
          </p:nvPr>
        </p:nvSpPr>
        <p:spPr/>
        <p:txBody>
          <a:bodyPr/>
          <a:lstStyle/>
          <a:p>
            <a:fld id="{7A9346AB-CEAB-BA45-A8A4-12A558271B00}" type="datetimeFigureOut">
              <a:rPr lang="en-US" smtClean="0"/>
              <a:t>6/17/22</a:t>
            </a:fld>
            <a:endParaRPr lang="en-US"/>
          </a:p>
        </p:txBody>
      </p:sp>
      <p:sp>
        <p:nvSpPr>
          <p:cNvPr id="5" name="Marcador de Posição do Rodapé 4">
            <a:extLst>
              <a:ext uri="{FF2B5EF4-FFF2-40B4-BE49-F238E27FC236}">
                <a16:creationId xmlns:a16="http://schemas.microsoft.com/office/drawing/2014/main" id="{42CC4533-00DB-17E5-D69C-BE54966B70C8}"/>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A4E761BF-1F4F-6236-91BE-E770464988D9}"/>
              </a:ext>
            </a:extLst>
          </p:cNvPr>
          <p:cNvSpPr>
            <a:spLocks noGrp="1"/>
          </p:cNvSpPr>
          <p:nvPr>
            <p:ph type="sldNum" sz="quarter" idx="12"/>
          </p:nvPr>
        </p:nvSpPr>
        <p:spPr/>
        <p:txBody>
          <a:bodyPr/>
          <a:lstStyle/>
          <a:p>
            <a:fld id="{66F49965-5FA8-9C47-96DE-A4F1D516124C}" type="slidenum">
              <a:rPr lang="en-US" smtClean="0"/>
              <a:t>‹nº›</a:t>
            </a:fld>
            <a:endParaRPr lang="en-US"/>
          </a:p>
        </p:txBody>
      </p:sp>
    </p:spTree>
    <p:extLst>
      <p:ext uri="{BB962C8B-B14F-4D97-AF65-F5344CB8AC3E}">
        <p14:creationId xmlns:p14="http://schemas.microsoft.com/office/powerpoint/2010/main" val="3346250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FBD3FC-1BF9-22C9-5C2E-3D8867E08A73}"/>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e Texto Vertical 2">
            <a:extLst>
              <a:ext uri="{FF2B5EF4-FFF2-40B4-BE49-F238E27FC236}">
                <a16:creationId xmlns:a16="http://schemas.microsoft.com/office/drawing/2014/main" id="{712B5FEC-74BE-525D-B667-0F9CE5F4AFF7}"/>
              </a:ext>
            </a:extLst>
          </p:cNvPr>
          <p:cNvSpPr>
            <a:spLocks noGrp="1"/>
          </p:cNvSpPr>
          <p:nvPr>
            <p:ph type="body" orient="vert" idx="1"/>
          </p:nvPr>
        </p:nvSpPr>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6AF28E69-7AB3-158B-116D-C3B24DB277EF}"/>
              </a:ext>
            </a:extLst>
          </p:cNvPr>
          <p:cNvSpPr>
            <a:spLocks noGrp="1"/>
          </p:cNvSpPr>
          <p:nvPr>
            <p:ph type="dt" sz="half" idx="10"/>
          </p:nvPr>
        </p:nvSpPr>
        <p:spPr/>
        <p:txBody>
          <a:bodyPr/>
          <a:lstStyle/>
          <a:p>
            <a:fld id="{7A9346AB-CEAB-BA45-A8A4-12A558271B00}" type="datetimeFigureOut">
              <a:rPr lang="en-US" smtClean="0"/>
              <a:t>6/17/22</a:t>
            </a:fld>
            <a:endParaRPr lang="en-US"/>
          </a:p>
        </p:txBody>
      </p:sp>
      <p:sp>
        <p:nvSpPr>
          <p:cNvPr id="5" name="Marcador de Posição do Rodapé 4">
            <a:extLst>
              <a:ext uri="{FF2B5EF4-FFF2-40B4-BE49-F238E27FC236}">
                <a16:creationId xmlns:a16="http://schemas.microsoft.com/office/drawing/2014/main" id="{D4910DD4-EDDA-E483-1832-0150E8DB6B59}"/>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7F52F262-1BDA-F82F-E045-521E92788A43}"/>
              </a:ext>
            </a:extLst>
          </p:cNvPr>
          <p:cNvSpPr>
            <a:spLocks noGrp="1"/>
          </p:cNvSpPr>
          <p:nvPr>
            <p:ph type="sldNum" sz="quarter" idx="12"/>
          </p:nvPr>
        </p:nvSpPr>
        <p:spPr/>
        <p:txBody>
          <a:bodyPr/>
          <a:lstStyle/>
          <a:p>
            <a:fld id="{66F49965-5FA8-9C47-96DE-A4F1D516124C}" type="slidenum">
              <a:rPr lang="en-US" smtClean="0"/>
              <a:t>‹nº›</a:t>
            </a:fld>
            <a:endParaRPr lang="en-US"/>
          </a:p>
        </p:txBody>
      </p:sp>
    </p:spTree>
    <p:extLst>
      <p:ext uri="{BB962C8B-B14F-4D97-AF65-F5344CB8AC3E}">
        <p14:creationId xmlns:p14="http://schemas.microsoft.com/office/powerpoint/2010/main" val="9293117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e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981FDB91-27D9-9D27-63E0-0B8088EEB2F1}"/>
              </a:ext>
            </a:extLst>
          </p:cNvPr>
          <p:cNvSpPr>
            <a:spLocks noGrp="1"/>
          </p:cNvSpPr>
          <p:nvPr>
            <p:ph type="title" orient="vert"/>
          </p:nvPr>
        </p:nvSpPr>
        <p:spPr>
          <a:xfrm>
            <a:off x="8724900" y="365125"/>
            <a:ext cx="2628900" cy="5811838"/>
          </a:xfrm>
        </p:spPr>
        <p:txBody>
          <a:bodyPr vert="eaVert"/>
          <a:lstStyle/>
          <a:p>
            <a:r>
              <a:rPr lang="pt-PT"/>
              <a:t>Clique para editar o estilo de título do Modelo Global</a:t>
            </a:r>
            <a:endParaRPr lang="en-US"/>
          </a:p>
        </p:txBody>
      </p:sp>
      <p:sp>
        <p:nvSpPr>
          <p:cNvPr id="3" name="Marcador de Posição de Texto Vertical 2">
            <a:extLst>
              <a:ext uri="{FF2B5EF4-FFF2-40B4-BE49-F238E27FC236}">
                <a16:creationId xmlns:a16="http://schemas.microsoft.com/office/drawing/2014/main" id="{474156BD-D6AA-2BDF-8E88-611F15F8E5FB}"/>
              </a:ext>
            </a:extLst>
          </p:cNvPr>
          <p:cNvSpPr>
            <a:spLocks noGrp="1"/>
          </p:cNvSpPr>
          <p:nvPr>
            <p:ph type="body" orient="vert" idx="1"/>
          </p:nvPr>
        </p:nvSpPr>
        <p:spPr>
          <a:xfrm>
            <a:off x="838200" y="365125"/>
            <a:ext cx="7734300" cy="5811838"/>
          </a:xfrm>
        </p:spPr>
        <p:txBody>
          <a:bodyPr vert="eaVert"/>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0B21C5A0-16FC-A43D-190C-EBDB61684AC0}"/>
              </a:ext>
            </a:extLst>
          </p:cNvPr>
          <p:cNvSpPr>
            <a:spLocks noGrp="1"/>
          </p:cNvSpPr>
          <p:nvPr>
            <p:ph type="dt" sz="half" idx="10"/>
          </p:nvPr>
        </p:nvSpPr>
        <p:spPr/>
        <p:txBody>
          <a:bodyPr/>
          <a:lstStyle/>
          <a:p>
            <a:fld id="{7A9346AB-CEAB-BA45-A8A4-12A558271B00}" type="datetimeFigureOut">
              <a:rPr lang="en-US" smtClean="0"/>
              <a:t>6/17/22</a:t>
            </a:fld>
            <a:endParaRPr lang="en-US"/>
          </a:p>
        </p:txBody>
      </p:sp>
      <p:sp>
        <p:nvSpPr>
          <p:cNvPr id="5" name="Marcador de Posição do Rodapé 4">
            <a:extLst>
              <a:ext uri="{FF2B5EF4-FFF2-40B4-BE49-F238E27FC236}">
                <a16:creationId xmlns:a16="http://schemas.microsoft.com/office/drawing/2014/main" id="{499834B5-702C-4DBE-4E75-3C213FE8FD42}"/>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EA32C491-DDDA-9E33-8BC0-C6DC249EA0D5}"/>
              </a:ext>
            </a:extLst>
          </p:cNvPr>
          <p:cNvSpPr>
            <a:spLocks noGrp="1"/>
          </p:cNvSpPr>
          <p:nvPr>
            <p:ph type="sldNum" sz="quarter" idx="12"/>
          </p:nvPr>
        </p:nvSpPr>
        <p:spPr/>
        <p:txBody>
          <a:bodyPr/>
          <a:lstStyle/>
          <a:p>
            <a:fld id="{66F49965-5FA8-9C47-96DE-A4F1D516124C}" type="slidenum">
              <a:rPr lang="en-US" smtClean="0"/>
              <a:t>‹nº›</a:t>
            </a:fld>
            <a:endParaRPr lang="en-US"/>
          </a:p>
        </p:txBody>
      </p:sp>
    </p:spTree>
    <p:extLst>
      <p:ext uri="{BB962C8B-B14F-4D97-AF65-F5344CB8AC3E}">
        <p14:creationId xmlns:p14="http://schemas.microsoft.com/office/powerpoint/2010/main" val="42939807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Objet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19A6B7E-5116-553B-F797-16756A311E57}"/>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e Conteúdo 2">
            <a:extLst>
              <a:ext uri="{FF2B5EF4-FFF2-40B4-BE49-F238E27FC236}">
                <a16:creationId xmlns:a16="http://schemas.microsoft.com/office/drawing/2014/main" id="{0B03EF92-560C-4AE9-8B87-B65B24CEA851}"/>
              </a:ext>
            </a:extLst>
          </p:cNvPr>
          <p:cNvSpPr>
            <a:spLocks noGrp="1"/>
          </p:cNvSpPr>
          <p:nvPr>
            <p:ph idx="1"/>
          </p:nvPr>
        </p:nvSpPr>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E411B7C7-82DD-3868-41F4-A7914341C0DD}"/>
              </a:ext>
            </a:extLst>
          </p:cNvPr>
          <p:cNvSpPr>
            <a:spLocks noGrp="1"/>
          </p:cNvSpPr>
          <p:nvPr>
            <p:ph type="dt" sz="half" idx="10"/>
          </p:nvPr>
        </p:nvSpPr>
        <p:spPr/>
        <p:txBody>
          <a:bodyPr/>
          <a:lstStyle/>
          <a:p>
            <a:fld id="{7A9346AB-CEAB-BA45-A8A4-12A558271B00}" type="datetimeFigureOut">
              <a:rPr lang="en-US" smtClean="0"/>
              <a:t>6/17/22</a:t>
            </a:fld>
            <a:endParaRPr lang="en-US"/>
          </a:p>
        </p:txBody>
      </p:sp>
      <p:sp>
        <p:nvSpPr>
          <p:cNvPr id="5" name="Marcador de Posição do Rodapé 4">
            <a:extLst>
              <a:ext uri="{FF2B5EF4-FFF2-40B4-BE49-F238E27FC236}">
                <a16:creationId xmlns:a16="http://schemas.microsoft.com/office/drawing/2014/main" id="{ABA15F7A-0B3B-D179-1F06-D92C79B7835B}"/>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0C681B6F-D394-8D84-5776-DFECF7B117F2}"/>
              </a:ext>
            </a:extLst>
          </p:cNvPr>
          <p:cNvSpPr>
            <a:spLocks noGrp="1"/>
          </p:cNvSpPr>
          <p:nvPr>
            <p:ph type="sldNum" sz="quarter" idx="12"/>
          </p:nvPr>
        </p:nvSpPr>
        <p:spPr/>
        <p:txBody>
          <a:bodyPr/>
          <a:lstStyle/>
          <a:p>
            <a:fld id="{66F49965-5FA8-9C47-96DE-A4F1D516124C}" type="slidenum">
              <a:rPr lang="en-US" smtClean="0"/>
              <a:t>‹nº›</a:t>
            </a:fld>
            <a:endParaRPr lang="en-US"/>
          </a:p>
        </p:txBody>
      </p:sp>
    </p:spTree>
    <p:extLst>
      <p:ext uri="{BB962C8B-B14F-4D97-AF65-F5344CB8AC3E}">
        <p14:creationId xmlns:p14="http://schemas.microsoft.com/office/powerpoint/2010/main" val="30685459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c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EFF2BD-4701-BE13-9C99-5A7B1F2A7C47}"/>
              </a:ext>
            </a:extLst>
          </p:cNvPr>
          <p:cNvSpPr>
            <a:spLocks noGrp="1"/>
          </p:cNvSpPr>
          <p:nvPr>
            <p:ph type="title"/>
          </p:nvPr>
        </p:nvSpPr>
        <p:spPr>
          <a:xfrm>
            <a:off x="831850" y="1709738"/>
            <a:ext cx="10515600" cy="2852737"/>
          </a:xfrm>
        </p:spPr>
        <p:txBody>
          <a:bodyPr anchor="b"/>
          <a:lstStyle>
            <a:lvl1pPr>
              <a:defRPr sz="6000"/>
            </a:lvl1pPr>
          </a:lstStyle>
          <a:p>
            <a:r>
              <a:rPr lang="pt-PT"/>
              <a:t>Clique para editar o estilo de título do Modelo Global</a:t>
            </a:r>
            <a:endParaRPr lang="en-US"/>
          </a:p>
        </p:txBody>
      </p:sp>
      <p:sp>
        <p:nvSpPr>
          <p:cNvPr id="3" name="Marcador de Posição do Texto 2">
            <a:extLst>
              <a:ext uri="{FF2B5EF4-FFF2-40B4-BE49-F238E27FC236}">
                <a16:creationId xmlns:a16="http://schemas.microsoft.com/office/drawing/2014/main" id="{989A2B2F-5AB6-C68A-FD88-BF9F1D6AA07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PT"/>
              <a:t>Clique para editar os estilos do texto de Modelo Global</a:t>
            </a:r>
          </a:p>
        </p:txBody>
      </p:sp>
      <p:sp>
        <p:nvSpPr>
          <p:cNvPr id="4" name="Marcador de Posição da Data 3">
            <a:extLst>
              <a:ext uri="{FF2B5EF4-FFF2-40B4-BE49-F238E27FC236}">
                <a16:creationId xmlns:a16="http://schemas.microsoft.com/office/drawing/2014/main" id="{2F66CBAD-14E5-2C6F-1067-FEC9F9CAD3CC}"/>
              </a:ext>
            </a:extLst>
          </p:cNvPr>
          <p:cNvSpPr>
            <a:spLocks noGrp="1"/>
          </p:cNvSpPr>
          <p:nvPr>
            <p:ph type="dt" sz="half" idx="10"/>
          </p:nvPr>
        </p:nvSpPr>
        <p:spPr/>
        <p:txBody>
          <a:bodyPr/>
          <a:lstStyle/>
          <a:p>
            <a:fld id="{7A9346AB-CEAB-BA45-A8A4-12A558271B00}" type="datetimeFigureOut">
              <a:rPr lang="en-US" smtClean="0"/>
              <a:t>6/17/22</a:t>
            </a:fld>
            <a:endParaRPr lang="en-US"/>
          </a:p>
        </p:txBody>
      </p:sp>
      <p:sp>
        <p:nvSpPr>
          <p:cNvPr id="5" name="Marcador de Posição do Rodapé 4">
            <a:extLst>
              <a:ext uri="{FF2B5EF4-FFF2-40B4-BE49-F238E27FC236}">
                <a16:creationId xmlns:a16="http://schemas.microsoft.com/office/drawing/2014/main" id="{52CE14C1-FFF6-EC42-672E-D10D90E8117A}"/>
              </a:ext>
            </a:extLst>
          </p:cNvPr>
          <p:cNvSpPr>
            <a:spLocks noGrp="1"/>
          </p:cNvSpPr>
          <p:nvPr>
            <p:ph type="ftr" sz="quarter" idx="11"/>
          </p:nvPr>
        </p:nvSpPr>
        <p:spPr/>
        <p:txBody>
          <a:bodyPr/>
          <a:lstStyle/>
          <a:p>
            <a:endParaRPr lang="en-US"/>
          </a:p>
        </p:txBody>
      </p:sp>
      <p:sp>
        <p:nvSpPr>
          <p:cNvPr id="6" name="Marcador de Posição do Número do Diapositivo 5">
            <a:extLst>
              <a:ext uri="{FF2B5EF4-FFF2-40B4-BE49-F238E27FC236}">
                <a16:creationId xmlns:a16="http://schemas.microsoft.com/office/drawing/2014/main" id="{44E48464-CB52-ADD8-AEE6-718A73B17D9F}"/>
              </a:ext>
            </a:extLst>
          </p:cNvPr>
          <p:cNvSpPr>
            <a:spLocks noGrp="1"/>
          </p:cNvSpPr>
          <p:nvPr>
            <p:ph type="sldNum" sz="quarter" idx="12"/>
          </p:nvPr>
        </p:nvSpPr>
        <p:spPr/>
        <p:txBody>
          <a:bodyPr/>
          <a:lstStyle/>
          <a:p>
            <a:fld id="{66F49965-5FA8-9C47-96DE-A4F1D516124C}" type="slidenum">
              <a:rPr lang="en-US" smtClean="0"/>
              <a:t>‹nº›</a:t>
            </a:fld>
            <a:endParaRPr lang="en-US"/>
          </a:p>
        </p:txBody>
      </p:sp>
    </p:spTree>
    <p:extLst>
      <p:ext uri="{BB962C8B-B14F-4D97-AF65-F5344CB8AC3E}">
        <p14:creationId xmlns:p14="http://schemas.microsoft.com/office/powerpoint/2010/main" val="33000644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Conteúdo Dup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E4082A-BDEF-C6DA-DE18-795AD8488BBE}"/>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e Conteúdo 2">
            <a:extLst>
              <a:ext uri="{FF2B5EF4-FFF2-40B4-BE49-F238E27FC236}">
                <a16:creationId xmlns:a16="http://schemas.microsoft.com/office/drawing/2014/main" id="{9DA83119-30CF-9FC7-F314-1FD75D642B4F}"/>
              </a:ext>
            </a:extLst>
          </p:cNvPr>
          <p:cNvSpPr>
            <a:spLocks noGrp="1"/>
          </p:cNvSpPr>
          <p:nvPr>
            <p:ph sz="half" idx="1"/>
          </p:nvPr>
        </p:nvSpPr>
        <p:spPr>
          <a:xfrm>
            <a:off x="838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e Conteúdo 3">
            <a:extLst>
              <a:ext uri="{FF2B5EF4-FFF2-40B4-BE49-F238E27FC236}">
                <a16:creationId xmlns:a16="http://schemas.microsoft.com/office/drawing/2014/main" id="{80F6AF15-3EBC-60DF-404F-9F1CBC6329C0}"/>
              </a:ext>
            </a:extLst>
          </p:cNvPr>
          <p:cNvSpPr>
            <a:spLocks noGrp="1"/>
          </p:cNvSpPr>
          <p:nvPr>
            <p:ph sz="half" idx="2"/>
          </p:nvPr>
        </p:nvSpPr>
        <p:spPr>
          <a:xfrm>
            <a:off x="6172200" y="1825625"/>
            <a:ext cx="5181600" cy="435133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a Data 4">
            <a:extLst>
              <a:ext uri="{FF2B5EF4-FFF2-40B4-BE49-F238E27FC236}">
                <a16:creationId xmlns:a16="http://schemas.microsoft.com/office/drawing/2014/main" id="{E322DAD1-33B6-5F54-95AA-1CD7D283960A}"/>
              </a:ext>
            </a:extLst>
          </p:cNvPr>
          <p:cNvSpPr>
            <a:spLocks noGrp="1"/>
          </p:cNvSpPr>
          <p:nvPr>
            <p:ph type="dt" sz="half" idx="10"/>
          </p:nvPr>
        </p:nvSpPr>
        <p:spPr/>
        <p:txBody>
          <a:bodyPr/>
          <a:lstStyle/>
          <a:p>
            <a:fld id="{7A9346AB-CEAB-BA45-A8A4-12A558271B00}" type="datetimeFigureOut">
              <a:rPr lang="en-US" smtClean="0"/>
              <a:t>6/17/22</a:t>
            </a:fld>
            <a:endParaRPr lang="en-US"/>
          </a:p>
        </p:txBody>
      </p:sp>
      <p:sp>
        <p:nvSpPr>
          <p:cNvPr id="6" name="Marcador de Posição do Rodapé 5">
            <a:extLst>
              <a:ext uri="{FF2B5EF4-FFF2-40B4-BE49-F238E27FC236}">
                <a16:creationId xmlns:a16="http://schemas.microsoft.com/office/drawing/2014/main" id="{6BFFB685-776C-E3A8-CE5F-9AE7607B2040}"/>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0AC717D8-7FD8-7BF4-199B-FD7892AF004F}"/>
              </a:ext>
            </a:extLst>
          </p:cNvPr>
          <p:cNvSpPr>
            <a:spLocks noGrp="1"/>
          </p:cNvSpPr>
          <p:nvPr>
            <p:ph type="sldNum" sz="quarter" idx="12"/>
          </p:nvPr>
        </p:nvSpPr>
        <p:spPr/>
        <p:txBody>
          <a:bodyPr/>
          <a:lstStyle/>
          <a:p>
            <a:fld id="{66F49965-5FA8-9C47-96DE-A4F1D516124C}" type="slidenum">
              <a:rPr lang="en-US" smtClean="0"/>
              <a:t>‹nº›</a:t>
            </a:fld>
            <a:endParaRPr lang="en-US"/>
          </a:p>
        </p:txBody>
      </p:sp>
    </p:spTree>
    <p:extLst>
      <p:ext uri="{BB962C8B-B14F-4D97-AF65-F5344CB8AC3E}">
        <p14:creationId xmlns:p14="http://schemas.microsoft.com/office/powerpoint/2010/main" val="31217143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20C400-D966-F040-FAC6-F9109023F818}"/>
              </a:ext>
            </a:extLst>
          </p:cNvPr>
          <p:cNvSpPr>
            <a:spLocks noGrp="1"/>
          </p:cNvSpPr>
          <p:nvPr>
            <p:ph type="title"/>
          </p:nvPr>
        </p:nvSpPr>
        <p:spPr>
          <a:xfrm>
            <a:off x="839788" y="365125"/>
            <a:ext cx="10515600" cy="1325563"/>
          </a:xfrm>
        </p:spPr>
        <p:txBody>
          <a:bodyPr/>
          <a:lstStyle/>
          <a:p>
            <a:r>
              <a:rPr lang="pt-PT"/>
              <a:t>Clique para editar o estilo de título do Modelo Global</a:t>
            </a:r>
            <a:endParaRPr lang="en-US"/>
          </a:p>
        </p:txBody>
      </p:sp>
      <p:sp>
        <p:nvSpPr>
          <p:cNvPr id="3" name="Marcador de Posição do Texto 2">
            <a:extLst>
              <a:ext uri="{FF2B5EF4-FFF2-40B4-BE49-F238E27FC236}">
                <a16:creationId xmlns:a16="http://schemas.microsoft.com/office/drawing/2014/main" id="{89FEDBF1-6A17-2664-38E3-461A3E3F3C3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4" name="Marcador de Posição de Conteúdo 3">
            <a:extLst>
              <a:ext uri="{FF2B5EF4-FFF2-40B4-BE49-F238E27FC236}">
                <a16:creationId xmlns:a16="http://schemas.microsoft.com/office/drawing/2014/main" id="{29EAD83C-FBCC-885C-BB92-1AE7C0FE747F}"/>
              </a:ext>
            </a:extLst>
          </p:cNvPr>
          <p:cNvSpPr>
            <a:spLocks noGrp="1"/>
          </p:cNvSpPr>
          <p:nvPr>
            <p:ph sz="half" idx="2"/>
          </p:nvPr>
        </p:nvSpPr>
        <p:spPr>
          <a:xfrm>
            <a:off x="839788" y="2505075"/>
            <a:ext cx="5157787"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5" name="Marcador de Posição do Texto 4">
            <a:extLst>
              <a:ext uri="{FF2B5EF4-FFF2-40B4-BE49-F238E27FC236}">
                <a16:creationId xmlns:a16="http://schemas.microsoft.com/office/drawing/2014/main" id="{6A51D5E6-84C0-76F8-AFB3-16FC947776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PT"/>
              <a:t>Clique para editar os estilos do texto de Modelo Global</a:t>
            </a:r>
          </a:p>
        </p:txBody>
      </p:sp>
      <p:sp>
        <p:nvSpPr>
          <p:cNvPr id="6" name="Marcador de Posição de Conteúdo 5">
            <a:extLst>
              <a:ext uri="{FF2B5EF4-FFF2-40B4-BE49-F238E27FC236}">
                <a16:creationId xmlns:a16="http://schemas.microsoft.com/office/drawing/2014/main" id="{BC2ACD79-BBC9-C818-54F4-606FCB877FDB}"/>
              </a:ext>
            </a:extLst>
          </p:cNvPr>
          <p:cNvSpPr>
            <a:spLocks noGrp="1"/>
          </p:cNvSpPr>
          <p:nvPr>
            <p:ph sz="quarter" idx="4"/>
          </p:nvPr>
        </p:nvSpPr>
        <p:spPr>
          <a:xfrm>
            <a:off x="6172200" y="2505075"/>
            <a:ext cx="5183188" cy="3684588"/>
          </a:xfrm>
        </p:spPr>
        <p:txBody>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7" name="Marcador de Posição da Data 6">
            <a:extLst>
              <a:ext uri="{FF2B5EF4-FFF2-40B4-BE49-F238E27FC236}">
                <a16:creationId xmlns:a16="http://schemas.microsoft.com/office/drawing/2014/main" id="{07F10971-F3F5-5BD4-2C96-4DE72F7A844E}"/>
              </a:ext>
            </a:extLst>
          </p:cNvPr>
          <p:cNvSpPr>
            <a:spLocks noGrp="1"/>
          </p:cNvSpPr>
          <p:nvPr>
            <p:ph type="dt" sz="half" idx="10"/>
          </p:nvPr>
        </p:nvSpPr>
        <p:spPr/>
        <p:txBody>
          <a:bodyPr/>
          <a:lstStyle/>
          <a:p>
            <a:fld id="{7A9346AB-CEAB-BA45-A8A4-12A558271B00}" type="datetimeFigureOut">
              <a:rPr lang="en-US" smtClean="0"/>
              <a:t>6/17/22</a:t>
            </a:fld>
            <a:endParaRPr lang="en-US"/>
          </a:p>
        </p:txBody>
      </p:sp>
      <p:sp>
        <p:nvSpPr>
          <p:cNvPr id="8" name="Marcador de Posição do Rodapé 7">
            <a:extLst>
              <a:ext uri="{FF2B5EF4-FFF2-40B4-BE49-F238E27FC236}">
                <a16:creationId xmlns:a16="http://schemas.microsoft.com/office/drawing/2014/main" id="{364C4A66-C43E-EAF8-FDC3-D14469EB464B}"/>
              </a:ext>
            </a:extLst>
          </p:cNvPr>
          <p:cNvSpPr>
            <a:spLocks noGrp="1"/>
          </p:cNvSpPr>
          <p:nvPr>
            <p:ph type="ftr" sz="quarter" idx="11"/>
          </p:nvPr>
        </p:nvSpPr>
        <p:spPr/>
        <p:txBody>
          <a:bodyPr/>
          <a:lstStyle/>
          <a:p>
            <a:endParaRPr lang="en-US"/>
          </a:p>
        </p:txBody>
      </p:sp>
      <p:sp>
        <p:nvSpPr>
          <p:cNvPr id="9" name="Marcador de Posição do Número do Diapositivo 8">
            <a:extLst>
              <a:ext uri="{FF2B5EF4-FFF2-40B4-BE49-F238E27FC236}">
                <a16:creationId xmlns:a16="http://schemas.microsoft.com/office/drawing/2014/main" id="{51ACF63C-2DA3-31D9-07BD-CFF53F3D98EF}"/>
              </a:ext>
            </a:extLst>
          </p:cNvPr>
          <p:cNvSpPr>
            <a:spLocks noGrp="1"/>
          </p:cNvSpPr>
          <p:nvPr>
            <p:ph type="sldNum" sz="quarter" idx="12"/>
          </p:nvPr>
        </p:nvSpPr>
        <p:spPr/>
        <p:txBody>
          <a:bodyPr/>
          <a:lstStyle/>
          <a:p>
            <a:fld id="{66F49965-5FA8-9C47-96DE-A4F1D516124C}" type="slidenum">
              <a:rPr lang="en-US" smtClean="0"/>
              <a:t>‹nº›</a:t>
            </a:fld>
            <a:endParaRPr lang="en-US"/>
          </a:p>
        </p:txBody>
      </p:sp>
    </p:spTree>
    <p:extLst>
      <p:ext uri="{BB962C8B-B14F-4D97-AF65-F5344CB8AC3E}">
        <p14:creationId xmlns:p14="http://schemas.microsoft.com/office/powerpoint/2010/main" val="7528340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570377-056C-E9D5-5E59-47A75E9B590D}"/>
              </a:ext>
            </a:extLst>
          </p:cNvPr>
          <p:cNvSpPr>
            <a:spLocks noGrp="1"/>
          </p:cNvSpPr>
          <p:nvPr>
            <p:ph type="title"/>
          </p:nvPr>
        </p:nvSpPr>
        <p:spPr/>
        <p:txBody>
          <a:bodyPr/>
          <a:lstStyle/>
          <a:p>
            <a:r>
              <a:rPr lang="pt-PT"/>
              <a:t>Clique para editar o estilo de título do Modelo Global</a:t>
            </a:r>
            <a:endParaRPr lang="en-US"/>
          </a:p>
        </p:txBody>
      </p:sp>
      <p:sp>
        <p:nvSpPr>
          <p:cNvPr id="3" name="Marcador de Posição da Data 2">
            <a:extLst>
              <a:ext uri="{FF2B5EF4-FFF2-40B4-BE49-F238E27FC236}">
                <a16:creationId xmlns:a16="http://schemas.microsoft.com/office/drawing/2014/main" id="{0AE20B90-364B-5C0C-F39B-9A070A056B57}"/>
              </a:ext>
            </a:extLst>
          </p:cNvPr>
          <p:cNvSpPr>
            <a:spLocks noGrp="1"/>
          </p:cNvSpPr>
          <p:nvPr>
            <p:ph type="dt" sz="half" idx="10"/>
          </p:nvPr>
        </p:nvSpPr>
        <p:spPr/>
        <p:txBody>
          <a:bodyPr/>
          <a:lstStyle/>
          <a:p>
            <a:fld id="{7A9346AB-CEAB-BA45-A8A4-12A558271B00}" type="datetimeFigureOut">
              <a:rPr lang="en-US" smtClean="0"/>
              <a:t>6/17/22</a:t>
            </a:fld>
            <a:endParaRPr lang="en-US"/>
          </a:p>
        </p:txBody>
      </p:sp>
      <p:sp>
        <p:nvSpPr>
          <p:cNvPr id="4" name="Marcador de Posição do Rodapé 3">
            <a:extLst>
              <a:ext uri="{FF2B5EF4-FFF2-40B4-BE49-F238E27FC236}">
                <a16:creationId xmlns:a16="http://schemas.microsoft.com/office/drawing/2014/main" id="{E38941C7-8CD3-4E57-6725-0E906F5D6574}"/>
              </a:ext>
            </a:extLst>
          </p:cNvPr>
          <p:cNvSpPr>
            <a:spLocks noGrp="1"/>
          </p:cNvSpPr>
          <p:nvPr>
            <p:ph type="ftr" sz="quarter" idx="11"/>
          </p:nvPr>
        </p:nvSpPr>
        <p:spPr/>
        <p:txBody>
          <a:bodyPr/>
          <a:lstStyle/>
          <a:p>
            <a:endParaRPr lang="en-US"/>
          </a:p>
        </p:txBody>
      </p:sp>
      <p:sp>
        <p:nvSpPr>
          <p:cNvPr id="5" name="Marcador de Posição do Número do Diapositivo 4">
            <a:extLst>
              <a:ext uri="{FF2B5EF4-FFF2-40B4-BE49-F238E27FC236}">
                <a16:creationId xmlns:a16="http://schemas.microsoft.com/office/drawing/2014/main" id="{E67E9A78-9241-5A7F-A89E-DF5D1B70A27E}"/>
              </a:ext>
            </a:extLst>
          </p:cNvPr>
          <p:cNvSpPr>
            <a:spLocks noGrp="1"/>
          </p:cNvSpPr>
          <p:nvPr>
            <p:ph type="sldNum" sz="quarter" idx="12"/>
          </p:nvPr>
        </p:nvSpPr>
        <p:spPr/>
        <p:txBody>
          <a:bodyPr/>
          <a:lstStyle/>
          <a:p>
            <a:fld id="{66F49965-5FA8-9C47-96DE-A4F1D516124C}" type="slidenum">
              <a:rPr lang="en-US" smtClean="0"/>
              <a:t>‹nº›</a:t>
            </a:fld>
            <a:endParaRPr lang="en-US"/>
          </a:p>
        </p:txBody>
      </p:sp>
    </p:spTree>
    <p:extLst>
      <p:ext uri="{BB962C8B-B14F-4D97-AF65-F5344CB8AC3E}">
        <p14:creationId xmlns:p14="http://schemas.microsoft.com/office/powerpoint/2010/main" val="38749948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Marcador de Posição da Data 1">
            <a:extLst>
              <a:ext uri="{FF2B5EF4-FFF2-40B4-BE49-F238E27FC236}">
                <a16:creationId xmlns:a16="http://schemas.microsoft.com/office/drawing/2014/main" id="{FD125D1A-AD21-9972-C839-8F2BF9AB904C}"/>
              </a:ext>
            </a:extLst>
          </p:cNvPr>
          <p:cNvSpPr>
            <a:spLocks noGrp="1"/>
          </p:cNvSpPr>
          <p:nvPr>
            <p:ph type="dt" sz="half" idx="10"/>
          </p:nvPr>
        </p:nvSpPr>
        <p:spPr/>
        <p:txBody>
          <a:bodyPr/>
          <a:lstStyle/>
          <a:p>
            <a:fld id="{7A9346AB-CEAB-BA45-A8A4-12A558271B00}" type="datetimeFigureOut">
              <a:rPr lang="en-US" smtClean="0"/>
              <a:t>6/17/22</a:t>
            </a:fld>
            <a:endParaRPr lang="en-US"/>
          </a:p>
        </p:txBody>
      </p:sp>
      <p:sp>
        <p:nvSpPr>
          <p:cNvPr id="3" name="Marcador de Posição do Rodapé 2">
            <a:extLst>
              <a:ext uri="{FF2B5EF4-FFF2-40B4-BE49-F238E27FC236}">
                <a16:creationId xmlns:a16="http://schemas.microsoft.com/office/drawing/2014/main" id="{8A76D1FF-AB2B-B2E2-4BAD-7C6967CA842E}"/>
              </a:ext>
            </a:extLst>
          </p:cNvPr>
          <p:cNvSpPr>
            <a:spLocks noGrp="1"/>
          </p:cNvSpPr>
          <p:nvPr>
            <p:ph type="ftr" sz="quarter" idx="11"/>
          </p:nvPr>
        </p:nvSpPr>
        <p:spPr/>
        <p:txBody>
          <a:bodyPr/>
          <a:lstStyle/>
          <a:p>
            <a:endParaRPr lang="en-US"/>
          </a:p>
        </p:txBody>
      </p:sp>
      <p:sp>
        <p:nvSpPr>
          <p:cNvPr id="4" name="Marcador de Posição do Número do Diapositivo 3">
            <a:extLst>
              <a:ext uri="{FF2B5EF4-FFF2-40B4-BE49-F238E27FC236}">
                <a16:creationId xmlns:a16="http://schemas.microsoft.com/office/drawing/2014/main" id="{CAFD57F5-7F1C-28D9-9477-8416FE494872}"/>
              </a:ext>
            </a:extLst>
          </p:cNvPr>
          <p:cNvSpPr>
            <a:spLocks noGrp="1"/>
          </p:cNvSpPr>
          <p:nvPr>
            <p:ph type="sldNum" sz="quarter" idx="12"/>
          </p:nvPr>
        </p:nvSpPr>
        <p:spPr/>
        <p:txBody>
          <a:bodyPr/>
          <a:lstStyle/>
          <a:p>
            <a:fld id="{66F49965-5FA8-9C47-96DE-A4F1D516124C}" type="slidenum">
              <a:rPr lang="en-US" smtClean="0"/>
              <a:t>‹nº›</a:t>
            </a:fld>
            <a:endParaRPr lang="en-US"/>
          </a:p>
        </p:txBody>
      </p:sp>
    </p:spTree>
    <p:extLst>
      <p:ext uri="{BB962C8B-B14F-4D97-AF65-F5344CB8AC3E}">
        <p14:creationId xmlns:p14="http://schemas.microsoft.com/office/powerpoint/2010/main" val="1316701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6FE23B7-9B19-01DB-160F-028B31856812}"/>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US"/>
          </a:p>
        </p:txBody>
      </p:sp>
      <p:sp>
        <p:nvSpPr>
          <p:cNvPr id="3" name="Marcador de Posição de Conteúdo 2">
            <a:extLst>
              <a:ext uri="{FF2B5EF4-FFF2-40B4-BE49-F238E27FC236}">
                <a16:creationId xmlns:a16="http://schemas.microsoft.com/office/drawing/2014/main" id="{E0188325-E482-6A4A-9778-BAA577C038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o Texto 3">
            <a:extLst>
              <a:ext uri="{FF2B5EF4-FFF2-40B4-BE49-F238E27FC236}">
                <a16:creationId xmlns:a16="http://schemas.microsoft.com/office/drawing/2014/main" id="{68F3107A-0239-5634-D24B-CC52B3624B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35535567-D08C-1EE6-1F03-8AC44BC81BCE}"/>
              </a:ext>
            </a:extLst>
          </p:cNvPr>
          <p:cNvSpPr>
            <a:spLocks noGrp="1"/>
          </p:cNvSpPr>
          <p:nvPr>
            <p:ph type="dt" sz="half" idx="10"/>
          </p:nvPr>
        </p:nvSpPr>
        <p:spPr/>
        <p:txBody>
          <a:bodyPr/>
          <a:lstStyle/>
          <a:p>
            <a:fld id="{7A9346AB-CEAB-BA45-A8A4-12A558271B00}" type="datetimeFigureOut">
              <a:rPr lang="en-US" smtClean="0"/>
              <a:t>6/17/22</a:t>
            </a:fld>
            <a:endParaRPr lang="en-US"/>
          </a:p>
        </p:txBody>
      </p:sp>
      <p:sp>
        <p:nvSpPr>
          <p:cNvPr id="6" name="Marcador de Posição do Rodapé 5">
            <a:extLst>
              <a:ext uri="{FF2B5EF4-FFF2-40B4-BE49-F238E27FC236}">
                <a16:creationId xmlns:a16="http://schemas.microsoft.com/office/drawing/2014/main" id="{1A08923B-CC7E-1AA0-D625-F28E6E66AE02}"/>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5D93D738-F8CA-7213-D766-8823E72610AD}"/>
              </a:ext>
            </a:extLst>
          </p:cNvPr>
          <p:cNvSpPr>
            <a:spLocks noGrp="1"/>
          </p:cNvSpPr>
          <p:nvPr>
            <p:ph type="sldNum" sz="quarter" idx="12"/>
          </p:nvPr>
        </p:nvSpPr>
        <p:spPr/>
        <p:txBody>
          <a:bodyPr/>
          <a:lstStyle/>
          <a:p>
            <a:fld id="{66F49965-5FA8-9C47-96DE-A4F1D516124C}" type="slidenum">
              <a:rPr lang="en-US" smtClean="0"/>
              <a:t>‹nº›</a:t>
            </a:fld>
            <a:endParaRPr lang="en-US"/>
          </a:p>
        </p:txBody>
      </p:sp>
    </p:spTree>
    <p:extLst>
      <p:ext uri="{BB962C8B-B14F-4D97-AF65-F5344CB8AC3E}">
        <p14:creationId xmlns:p14="http://schemas.microsoft.com/office/powerpoint/2010/main" val="27538667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DDE7B9-C8C4-6AC9-971B-2E73B952054E}"/>
              </a:ext>
            </a:extLst>
          </p:cNvPr>
          <p:cNvSpPr>
            <a:spLocks noGrp="1"/>
          </p:cNvSpPr>
          <p:nvPr>
            <p:ph type="title"/>
          </p:nvPr>
        </p:nvSpPr>
        <p:spPr>
          <a:xfrm>
            <a:off x="839788" y="457200"/>
            <a:ext cx="3932237" cy="1600200"/>
          </a:xfrm>
        </p:spPr>
        <p:txBody>
          <a:bodyPr anchor="b"/>
          <a:lstStyle>
            <a:lvl1pPr>
              <a:defRPr sz="3200"/>
            </a:lvl1pPr>
          </a:lstStyle>
          <a:p>
            <a:r>
              <a:rPr lang="pt-PT"/>
              <a:t>Clique para editar o estilo de título do Modelo Global</a:t>
            </a:r>
            <a:endParaRPr lang="en-US"/>
          </a:p>
        </p:txBody>
      </p:sp>
      <p:sp>
        <p:nvSpPr>
          <p:cNvPr id="3" name="Marcador de Posição da Imagem 2">
            <a:extLst>
              <a:ext uri="{FF2B5EF4-FFF2-40B4-BE49-F238E27FC236}">
                <a16:creationId xmlns:a16="http://schemas.microsoft.com/office/drawing/2014/main" id="{930BAEC1-90A5-6F87-0D22-611AC863F08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Posição do Texto 3">
            <a:extLst>
              <a:ext uri="{FF2B5EF4-FFF2-40B4-BE49-F238E27FC236}">
                <a16:creationId xmlns:a16="http://schemas.microsoft.com/office/drawing/2014/main" id="{0CE44C93-D33A-129F-80DA-9468288C71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PT"/>
              <a:t>Clique para editar os estilos do texto de Modelo Global</a:t>
            </a:r>
          </a:p>
        </p:txBody>
      </p:sp>
      <p:sp>
        <p:nvSpPr>
          <p:cNvPr id="5" name="Marcador de Posição da Data 4">
            <a:extLst>
              <a:ext uri="{FF2B5EF4-FFF2-40B4-BE49-F238E27FC236}">
                <a16:creationId xmlns:a16="http://schemas.microsoft.com/office/drawing/2014/main" id="{C43F687B-5F6C-3094-A298-D5909C603787}"/>
              </a:ext>
            </a:extLst>
          </p:cNvPr>
          <p:cNvSpPr>
            <a:spLocks noGrp="1"/>
          </p:cNvSpPr>
          <p:nvPr>
            <p:ph type="dt" sz="half" idx="10"/>
          </p:nvPr>
        </p:nvSpPr>
        <p:spPr/>
        <p:txBody>
          <a:bodyPr/>
          <a:lstStyle/>
          <a:p>
            <a:fld id="{7A9346AB-CEAB-BA45-A8A4-12A558271B00}" type="datetimeFigureOut">
              <a:rPr lang="en-US" smtClean="0"/>
              <a:t>6/17/22</a:t>
            </a:fld>
            <a:endParaRPr lang="en-US"/>
          </a:p>
        </p:txBody>
      </p:sp>
      <p:sp>
        <p:nvSpPr>
          <p:cNvPr id="6" name="Marcador de Posição do Rodapé 5">
            <a:extLst>
              <a:ext uri="{FF2B5EF4-FFF2-40B4-BE49-F238E27FC236}">
                <a16:creationId xmlns:a16="http://schemas.microsoft.com/office/drawing/2014/main" id="{AABCE67C-29D4-FEFC-D57C-60992CBC522D}"/>
              </a:ext>
            </a:extLst>
          </p:cNvPr>
          <p:cNvSpPr>
            <a:spLocks noGrp="1"/>
          </p:cNvSpPr>
          <p:nvPr>
            <p:ph type="ftr" sz="quarter" idx="11"/>
          </p:nvPr>
        </p:nvSpPr>
        <p:spPr/>
        <p:txBody>
          <a:bodyPr/>
          <a:lstStyle/>
          <a:p>
            <a:endParaRPr lang="en-US"/>
          </a:p>
        </p:txBody>
      </p:sp>
      <p:sp>
        <p:nvSpPr>
          <p:cNvPr id="7" name="Marcador de Posição do Número do Diapositivo 6">
            <a:extLst>
              <a:ext uri="{FF2B5EF4-FFF2-40B4-BE49-F238E27FC236}">
                <a16:creationId xmlns:a16="http://schemas.microsoft.com/office/drawing/2014/main" id="{DE684267-35B3-B4A7-AB41-097CB57FA8BE}"/>
              </a:ext>
            </a:extLst>
          </p:cNvPr>
          <p:cNvSpPr>
            <a:spLocks noGrp="1"/>
          </p:cNvSpPr>
          <p:nvPr>
            <p:ph type="sldNum" sz="quarter" idx="12"/>
          </p:nvPr>
        </p:nvSpPr>
        <p:spPr/>
        <p:txBody>
          <a:bodyPr/>
          <a:lstStyle/>
          <a:p>
            <a:fld id="{66F49965-5FA8-9C47-96DE-A4F1D516124C}" type="slidenum">
              <a:rPr lang="en-US" smtClean="0"/>
              <a:t>‹nº›</a:t>
            </a:fld>
            <a:endParaRPr lang="en-US"/>
          </a:p>
        </p:txBody>
      </p:sp>
    </p:spTree>
    <p:extLst>
      <p:ext uri="{BB962C8B-B14F-4D97-AF65-F5344CB8AC3E}">
        <p14:creationId xmlns:p14="http://schemas.microsoft.com/office/powerpoint/2010/main" val="25498424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Título 1">
            <a:extLst>
              <a:ext uri="{FF2B5EF4-FFF2-40B4-BE49-F238E27FC236}">
                <a16:creationId xmlns:a16="http://schemas.microsoft.com/office/drawing/2014/main" id="{E862D63A-32D9-F2A9-F497-87DA8B61AD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PT"/>
              <a:t>Clique para editar o estilo de título do Modelo Global</a:t>
            </a:r>
            <a:endParaRPr lang="en-US"/>
          </a:p>
        </p:txBody>
      </p:sp>
      <p:sp>
        <p:nvSpPr>
          <p:cNvPr id="3" name="Marcador de Posição do Texto 2">
            <a:extLst>
              <a:ext uri="{FF2B5EF4-FFF2-40B4-BE49-F238E27FC236}">
                <a16:creationId xmlns:a16="http://schemas.microsoft.com/office/drawing/2014/main" id="{E223700A-FB34-E182-3012-F79B3CEED03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PT"/>
              <a:t>Clique para editar os estilos do texto de Modelo Global</a:t>
            </a:r>
          </a:p>
          <a:p>
            <a:pPr lvl="1"/>
            <a:r>
              <a:rPr lang="pt-PT"/>
              <a:t>Segundo nível</a:t>
            </a:r>
          </a:p>
          <a:p>
            <a:pPr lvl="2"/>
            <a:r>
              <a:rPr lang="pt-PT"/>
              <a:t>Terceiro nível</a:t>
            </a:r>
          </a:p>
          <a:p>
            <a:pPr lvl="3"/>
            <a:r>
              <a:rPr lang="pt-PT"/>
              <a:t>Quarto nível</a:t>
            </a:r>
          </a:p>
          <a:p>
            <a:pPr lvl="4"/>
            <a:r>
              <a:rPr lang="pt-PT"/>
              <a:t>Quinto nível</a:t>
            </a:r>
            <a:endParaRPr lang="en-US"/>
          </a:p>
        </p:txBody>
      </p:sp>
      <p:sp>
        <p:nvSpPr>
          <p:cNvPr id="4" name="Marcador de Posição da Data 3">
            <a:extLst>
              <a:ext uri="{FF2B5EF4-FFF2-40B4-BE49-F238E27FC236}">
                <a16:creationId xmlns:a16="http://schemas.microsoft.com/office/drawing/2014/main" id="{0CD84CF3-D952-7468-8FDB-36DC6497CE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9346AB-CEAB-BA45-A8A4-12A558271B00}" type="datetimeFigureOut">
              <a:rPr lang="en-US" smtClean="0"/>
              <a:t>6/17/22</a:t>
            </a:fld>
            <a:endParaRPr lang="en-US"/>
          </a:p>
        </p:txBody>
      </p:sp>
      <p:sp>
        <p:nvSpPr>
          <p:cNvPr id="5" name="Marcador de Posição do Rodapé 4">
            <a:extLst>
              <a:ext uri="{FF2B5EF4-FFF2-40B4-BE49-F238E27FC236}">
                <a16:creationId xmlns:a16="http://schemas.microsoft.com/office/drawing/2014/main" id="{45E31D31-BDE7-2E0C-6CA5-CDF70DCC0F5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Posição do Número do Diapositivo 5">
            <a:extLst>
              <a:ext uri="{FF2B5EF4-FFF2-40B4-BE49-F238E27FC236}">
                <a16:creationId xmlns:a16="http://schemas.microsoft.com/office/drawing/2014/main" id="{A4DD05D7-1C1B-2E94-4978-26D977BBF8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F49965-5FA8-9C47-96DE-A4F1D516124C}" type="slidenum">
              <a:rPr lang="en-US" smtClean="0"/>
              <a:t>‹nº›</a:t>
            </a:fld>
            <a:endParaRPr lang="en-US"/>
          </a:p>
        </p:txBody>
      </p:sp>
      <p:sp>
        <p:nvSpPr>
          <p:cNvPr id="7" name="Retângulo 6">
            <a:extLst>
              <a:ext uri="{FF2B5EF4-FFF2-40B4-BE49-F238E27FC236}">
                <a16:creationId xmlns:a16="http://schemas.microsoft.com/office/drawing/2014/main" id="{30F1E8DE-B81F-B673-A604-2719792E7D0B}"/>
              </a:ext>
            </a:extLst>
          </p:cNvPr>
          <p:cNvSpPr/>
          <p:nvPr userDrawn="1"/>
        </p:nvSpPr>
        <p:spPr>
          <a:xfrm>
            <a:off x="-2462" y="6517317"/>
            <a:ext cx="3686400" cy="33321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Retângulo 7">
            <a:extLst>
              <a:ext uri="{FF2B5EF4-FFF2-40B4-BE49-F238E27FC236}">
                <a16:creationId xmlns:a16="http://schemas.microsoft.com/office/drawing/2014/main" id="{85AD0F5C-3C2F-C296-E00C-68515C0DEE0B}"/>
              </a:ext>
            </a:extLst>
          </p:cNvPr>
          <p:cNvSpPr/>
          <p:nvPr userDrawn="1"/>
        </p:nvSpPr>
        <p:spPr>
          <a:xfrm>
            <a:off x="4864" y="0"/>
            <a:ext cx="12192000" cy="1054800"/>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tângulo 8">
            <a:extLst>
              <a:ext uri="{FF2B5EF4-FFF2-40B4-BE49-F238E27FC236}">
                <a16:creationId xmlns:a16="http://schemas.microsoft.com/office/drawing/2014/main" id="{34AD7A7E-2A43-A47E-75CA-A74E8B12FFC2}"/>
              </a:ext>
            </a:extLst>
          </p:cNvPr>
          <p:cNvSpPr/>
          <p:nvPr userDrawn="1"/>
        </p:nvSpPr>
        <p:spPr>
          <a:xfrm>
            <a:off x="916576" y="6520446"/>
            <a:ext cx="1926745" cy="307777"/>
          </a:xfrm>
          <a:prstGeom prst="rect">
            <a:avLst/>
          </a:prstGeom>
        </p:spPr>
        <p:txBody>
          <a:bodyPr wrap="none">
            <a:spAutoFit/>
          </a:bodyPr>
          <a:lstStyle/>
          <a:p>
            <a:pPr algn="ctr"/>
            <a:r>
              <a:rPr lang="pt-PT" sz="1400" b="1" dirty="0">
                <a:solidFill>
                  <a:schemeClr val="tx2"/>
                </a:solidFill>
                <a:latin typeface="Trebuchet MS" panose="020B0703020202090204" pitchFamily="34" charset="0"/>
              </a:rPr>
              <a:t>Mariana Canelas Pais</a:t>
            </a:r>
            <a:endParaRPr lang="pt-PT" sz="1400" dirty="0"/>
          </a:p>
        </p:txBody>
      </p:sp>
      <p:sp>
        <p:nvSpPr>
          <p:cNvPr id="10" name="Retângulo 9">
            <a:extLst>
              <a:ext uri="{FF2B5EF4-FFF2-40B4-BE49-F238E27FC236}">
                <a16:creationId xmlns:a16="http://schemas.microsoft.com/office/drawing/2014/main" id="{48D98688-5380-4ED7-96D9-2CF029501924}"/>
              </a:ext>
            </a:extLst>
          </p:cNvPr>
          <p:cNvSpPr/>
          <p:nvPr userDrawn="1"/>
        </p:nvSpPr>
        <p:spPr>
          <a:xfrm>
            <a:off x="3811064" y="6517317"/>
            <a:ext cx="5151285" cy="33321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Retângulo 10">
            <a:extLst>
              <a:ext uri="{FF2B5EF4-FFF2-40B4-BE49-F238E27FC236}">
                <a16:creationId xmlns:a16="http://schemas.microsoft.com/office/drawing/2014/main" id="{88656B61-36DA-1477-E173-D87C96AE7E85}"/>
              </a:ext>
            </a:extLst>
          </p:cNvPr>
          <p:cNvSpPr/>
          <p:nvPr userDrawn="1"/>
        </p:nvSpPr>
        <p:spPr>
          <a:xfrm>
            <a:off x="5627524" y="6525838"/>
            <a:ext cx="1250663" cy="307777"/>
          </a:xfrm>
          <a:prstGeom prst="rect">
            <a:avLst/>
          </a:prstGeom>
        </p:spPr>
        <p:txBody>
          <a:bodyPr wrap="none">
            <a:spAutoFit/>
          </a:bodyPr>
          <a:lstStyle/>
          <a:p>
            <a:r>
              <a:rPr lang="pt-PT" sz="1400" b="1" dirty="0">
                <a:solidFill>
                  <a:schemeClr val="tx2"/>
                </a:solidFill>
                <a:latin typeface="Trebuchet MS" panose="020B0703020202090204" pitchFamily="34" charset="0"/>
              </a:rPr>
              <a:t>JUNHO 2022</a:t>
            </a:r>
            <a:endParaRPr lang="pt-PT" sz="1400" dirty="0"/>
          </a:p>
        </p:txBody>
      </p:sp>
      <p:sp>
        <p:nvSpPr>
          <p:cNvPr id="12" name="CaixaDeTexto 11">
            <a:extLst>
              <a:ext uri="{FF2B5EF4-FFF2-40B4-BE49-F238E27FC236}">
                <a16:creationId xmlns:a16="http://schemas.microsoft.com/office/drawing/2014/main" id="{0CFBDE11-2A9E-C7EC-2A1A-7DF2E1925E65}"/>
              </a:ext>
            </a:extLst>
          </p:cNvPr>
          <p:cNvSpPr txBox="1"/>
          <p:nvPr userDrawn="1"/>
        </p:nvSpPr>
        <p:spPr>
          <a:xfrm>
            <a:off x="7774746" y="11203"/>
            <a:ext cx="4447051" cy="1077218"/>
          </a:xfrm>
          <a:prstGeom prst="rect">
            <a:avLst/>
          </a:prstGeom>
          <a:noFill/>
        </p:spPr>
        <p:txBody>
          <a:bodyPr wrap="none" rtlCol="0">
            <a:spAutoFit/>
          </a:bodyPr>
          <a:lstStyle/>
          <a:p>
            <a:r>
              <a:rPr lang="pt-PT" sz="3200" dirty="0">
                <a:solidFill>
                  <a:srgbClr val="394752"/>
                </a:solidFill>
                <a:latin typeface="Trebuchet MS" panose="020B0703020202090204" pitchFamily="34" charset="0"/>
              </a:rPr>
              <a:t>R</a:t>
            </a:r>
            <a:r>
              <a:rPr lang="pt-PT" sz="3200" dirty="0">
                <a:solidFill>
                  <a:schemeClr val="accent3">
                    <a:lumMod val="20000"/>
                    <a:lumOff val="80000"/>
                  </a:schemeClr>
                </a:solidFill>
                <a:latin typeface="Trebuchet MS" panose="020B0703020202090204" pitchFamily="34" charset="0"/>
              </a:rPr>
              <a:t>ESEARCH </a:t>
            </a:r>
            <a:r>
              <a:rPr lang="pt-PT" sz="3200" dirty="0">
                <a:solidFill>
                  <a:srgbClr val="394752"/>
                </a:solidFill>
                <a:latin typeface="Trebuchet MS" panose="020B0703020202090204" pitchFamily="34" charset="0"/>
              </a:rPr>
              <a:t>E</a:t>
            </a:r>
            <a:r>
              <a:rPr lang="pt-PT" sz="3200" dirty="0">
                <a:solidFill>
                  <a:schemeClr val="accent3">
                    <a:lumMod val="20000"/>
                    <a:lumOff val="80000"/>
                  </a:schemeClr>
                </a:solidFill>
                <a:latin typeface="Trebuchet MS" panose="020B0703020202090204" pitchFamily="34" charset="0"/>
              </a:rPr>
              <a:t>LECTRONIC</a:t>
            </a:r>
          </a:p>
          <a:p>
            <a:r>
              <a:rPr lang="pt-PT" sz="3200" dirty="0">
                <a:solidFill>
                  <a:srgbClr val="394752"/>
                </a:solidFill>
                <a:latin typeface="Trebuchet MS" panose="020B0703020202090204" pitchFamily="34" charset="0"/>
              </a:rPr>
              <a:t>D</a:t>
            </a:r>
            <a:r>
              <a:rPr lang="pt-PT" sz="3200" dirty="0">
                <a:solidFill>
                  <a:schemeClr val="accent1">
                    <a:lumMod val="20000"/>
                    <a:lumOff val="80000"/>
                  </a:schemeClr>
                </a:solidFill>
                <a:latin typeface="Trebuchet MS" panose="020B0703020202090204" pitchFamily="34" charset="0"/>
              </a:rPr>
              <a:t>ATA </a:t>
            </a:r>
            <a:r>
              <a:rPr lang="pt-PT" sz="3200" dirty="0">
                <a:solidFill>
                  <a:srgbClr val="394752"/>
                </a:solidFill>
                <a:latin typeface="Trebuchet MS" panose="020B0703020202090204" pitchFamily="34" charset="0"/>
              </a:rPr>
              <a:t>CAP</a:t>
            </a:r>
            <a:r>
              <a:rPr lang="pt-PT" sz="3200" dirty="0">
                <a:solidFill>
                  <a:schemeClr val="accent1">
                    <a:lumMod val="20000"/>
                    <a:lumOff val="80000"/>
                  </a:schemeClr>
                </a:solidFill>
                <a:latin typeface="Trebuchet MS" panose="020B0703020202090204" pitchFamily="34" charset="0"/>
              </a:rPr>
              <a:t>TURE</a:t>
            </a:r>
          </a:p>
        </p:txBody>
      </p:sp>
      <p:sp>
        <p:nvSpPr>
          <p:cNvPr id="13" name="Retângulo 12">
            <a:extLst>
              <a:ext uri="{FF2B5EF4-FFF2-40B4-BE49-F238E27FC236}">
                <a16:creationId xmlns:a16="http://schemas.microsoft.com/office/drawing/2014/main" id="{363780F7-756A-B80A-99B0-EA4FD402E8CE}"/>
              </a:ext>
            </a:extLst>
          </p:cNvPr>
          <p:cNvSpPr/>
          <p:nvPr userDrawn="1"/>
        </p:nvSpPr>
        <p:spPr>
          <a:xfrm>
            <a:off x="0" y="998588"/>
            <a:ext cx="224589" cy="41386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Retângulo 13">
            <a:extLst>
              <a:ext uri="{FF2B5EF4-FFF2-40B4-BE49-F238E27FC236}">
                <a16:creationId xmlns:a16="http://schemas.microsoft.com/office/drawing/2014/main" id="{9A1B0BAE-878D-1A5E-4BEF-5AB4C3B8CF62}"/>
              </a:ext>
            </a:extLst>
          </p:cNvPr>
          <p:cNvSpPr/>
          <p:nvPr userDrawn="1"/>
        </p:nvSpPr>
        <p:spPr>
          <a:xfrm>
            <a:off x="224589" y="987385"/>
            <a:ext cx="224589" cy="1053885"/>
          </a:xfrm>
          <a:prstGeom prst="rect">
            <a:avLst/>
          </a:prstGeom>
          <a:solidFill>
            <a:srgbClr val="7C8AB9">
              <a:alpha val="642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5" name="Retângulo 14">
            <a:extLst>
              <a:ext uri="{FF2B5EF4-FFF2-40B4-BE49-F238E27FC236}">
                <a16:creationId xmlns:a16="http://schemas.microsoft.com/office/drawing/2014/main" id="{3006FE17-177D-4245-6C69-4827543678B3}"/>
              </a:ext>
            </a:extLst>
          </p:cNvPr>
          <p:cNvSpPr/>
          <p:nvPr userDrawn="1"/>
        </p:nvSpPr>
        <p:spPr>
          <a:xfrm>
            <a:off x="0" y="11203"/>
            <a:ext cx="224589" cy="1053885"/>
          </a:xfrm>
          <a:prstGeom prst="rect">
            <a:avLst/>
          </a:prstGeom>
          <a:solidFill>
            <a:srgbClr val="39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Retângulo 15">
            <a:extLst>
              <a:ext uri="{FF2B5EF4-FFF2-40B4-BE49-F238E27FC236}">
                <a16:creationId xmlns:a16="http://schemas.microsoft.com/office/drawing/2014/main" id="{42633E69-955E-42A8-0D38-EA9F575C9901}"/>
              </a:ext>
            </a:extLst>
          </p:cNvPr>
          <p:cNvSpPr/>
          <p:nvPr userDrawn="1"/>
        </p:nvSpPr>
        <p:spPr>
          <a:xfrm>
            <a:off x="224589" y="0"/>
            <a:ext cx="224589" cy="1053885"/>
          </a:xfrm>
          <a:prstGeom prst="rect">
            <a:avLst/>
          </a:prstGeom>
          <a:solidFill>
            <a:srgbClr val="7C8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7" name="Retângulo 16">
            <a:extLst>
              <a:ext uri="{FF2B5EF4-FFF2-40B4-BE49-F238E27FC236}">
                <a16:creationId xmlns:a16="http://schemas.microsoft.com/office/drawing/2014/main" id="{49D8F521-D378-9E57-BC38-D435DF13388C}"/>
              </a:ext>
            </a:extLst>
          </p:cNvPr>
          <p:cNvSpPr/>
          <p:nvPr userDrawn="1"/>
        </p:nvSpPr>
        <p:spPr>
          <a:xfrm>
            <a:off x="9089476" y="6517317"/>
            <a:ext cx="3102524" cy="33321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Retângulo 17">
            <a:extLst>
              <a:ext uri="{FF2B5EF4-FFF2-40B4-BE49-F238E27FC236}">
                <a16:creationId xmlns:a16="http://schemas.microsoft.com/office/drawing/2014/main" id="{E2856DD1-7D9B-1007-CC15-B894521E418F}"/>
              </a:ext>
            </a:extLst>
          </p:cNvPr>
          <p:cNvSpPr/>
          <p:nvPr userDrawn="1"/>
        </p:nvSpPr>
        <p:spPr>
          <a:xfrm>
            <a:off x="10222515" y="6546620"/>
            <a:ext cx="841897" cy="307777"/>
          </a:xfrm>
          <a:prstGeom prst="rect">
            <a:avLst/>
          </a:prstGeom>
        </p:spPr>
        <p:txBody>
          <a:bodyPr wrap="none">
            <a:spAutoFit/>
          </a:bodyPr>
          <a:lstStyle/>
          <a:p>
            <a:pPr algn="r"/>
            <a:r>
              <a:rPr lang="pt-PT" sz="1400" b="1" dirty="0">
                <a:solidFill>
                  <a:schemeClr val="tx2"/>
                </a:solidFill>
                <a:latin typeface="Trebuchet MS" panose="020B0703020202090204" pitchFamily="34" charset="0"/>
              </a:rPr>
              <a:t>REDCAP</a:t>
            </a:r>
            <a:endParaRPr lang="pt-PT" sz="1400" dirty="0"/>
          </a:p>
        </p:txBody>
      </p:sp>
      <p:pic>
        <p:nvPicPr>
          <p:cNvPr id="19" name="Imagem 18">
            <a:extLst>
              <a:ext uri="{FF2B5EF4-FFF2-40B4-BE49-F238E27FC236}">
                <a16:creationId xmlns:a16="http://schemas.microsoft.com/office/drawing/2014/main" id="{EE2CFD09-F4EC-5BCA-3167-4CD9A6691631}"/>
              </a:ext>
            </a:extLst>
          </p:cNvPr>
          <p:cNvPicPr>
            <a:picLocks noChangeAspect="1"/>
          </p:cNvPicPr>
          <p:nvPr userDrawn="1"/>
        </p:nvPicPr>
        <p:blipFill rotWithShape="1">
          <a:blip r:embed="rId13">
            <a:extLst>
              <a:ext uri="{BEBA8EAE-BF5A-486C-A8C5-ECC9F3942E4B}">
                <a14:imgProps xmlns:a14="http://schemas.microsoft.com/office/drawing/2010/main">
                  <a14:imgLayer r:embed="rId14">
                    <a14:imgEffect>
                      <a14:backgroundRemoval t="3600" b="98000" l="60200" r="79400">
                        <a14:foregroundMark x1="71400" y1="9600" x2="71400" y2="9600"/>
                        <a14:foregroundMark x1="73400" y1="4400" x2="73400" y2="4400"/>
                        <a14:foregroundMark x1="70000" y1="3600" x2="70000" y2="3600"/>
                        <a14:foregroundMark x1="67000" y1="88800" x2="72000" y2="94800"/>
                        <a14:foregroundMark x1="69200" y1="98000" x2="73200" y2="98000"/>
                      </a14:backgroundRemoval>
                    </a14:imgEffect>
                  </a14:imgLayer>
                </a14:imgProps>
              </a:ext>
              <a:ext uri="{28A0092B-C50C-407E-A947-70E740481C1C}">
                <a14:useLocalDpi xmlns:a14="http://schemas.microsoft.com/office/drawing/2010/main" val="0"/>
              </a:ext>
            </a:extLst>
          </a:blip>
          <a:srcRect l="57832" r="17663"/>
          <a:stretch/>
        </p:blipFill>
        <p:spPr>
          <a:xfrm>
            <a:off x="11557925" y="5437762"/>
            <a:ext cx="696067" cy="1420238"/>
          </a:xfrm>
          <a:prstGeom prst="rect">
            <a:avLst/>
          </a:prstGeom>
        </p:spPr>
      </p:pic>
    </p:spTree>
    <p:extLst>
      <p:ext uri="{BB962C8B-B14F-4D97-AF65-F5344CB8AC3E}">
        <p14:creationId xmlns:p14="http://schemas.microsoft.com/office/powerpoint/2010/main" val="128529946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tiff"/></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98.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10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png"/><Relationship Id="rId7" Type="http://schemas.openxmlformats.org/officeDocument/2006/relationships/image" Target="../media/image119.jpeg"/><Relationship Id="rId2" Type="http://schemas.openxmlformats.org/officeDocument/2006/relationships/notesSlide" Target="../notesSlides/notesSlide101.xml"/><Relationship Id="rId1" Type="http://schemas.openxmlformats.org/officeDocument/2006/relationships/slideLayout" Target="../slideLayouts/slideLayout2.xml"/><Relationship Id="rId6" Type="http://schemas.microsoft.com/office/2007/relationships/hdphoto" Target="../media/hdphoto10.wdp"/><Relationship Id="rId5" Type="http://schemas.openxmlformats.org/officeDocument/2006/relationships/image" Target="../media/image118.png"/><Relationship Id="rId4" Type="http://schemas.microsoft.com/office/2007/relationships/hdphoto" Target="../media/hdphoto3.wdp"/><Relationship Id="rId9" Type="http://schemas.microsoft.com/office/2007/relationships/hdphoto" Target="../media/hdphoto11.wdp"/></Relationships>
</file>

<file path=ppt/slides/_rels/slide10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02.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105.xml.rels><?xml version="1.0" encoding="UTF-8" standalone="yes"?>
<Relationships xmlns="http://schemas.openxmlformats.org/package/2006/relationships"><Relationship Id="rId8" Type="http://schemas.openxmlformats.org/officeDocument/2006/relationships/hyperlink" Target="https://doi.org/10.1097/NNR.0000000000000367" TargetMode="External"/><Relationship Id="rId3" Type="http://schemas.openxmlformats.org/officeDocument/2006/relationships/hyperlink" Target="https://doi.org/10.1016/j.jbi.2008.08.010" TargetMode="External"/><Relationship Id="rId7" Type="http://schemas.openxmlformats.org/officeDocument/2006/relationships/hyperlink" Target="https://doi.org/10.1071/AH20006" TargetMode="External"/><Relationship Id="rId2" Type="http://schemas.openxmlformats.org/officeDocument/2006/relationships/notesSlide" Target="../notesSlides/notesSlide103.xml"/><Relationship Id="rId1" Type="http://schemas.openxmlformats.org/officeDocument/2006/relationships/slideLayout" Target="../slideLayouts/slideLayout2.xml"/><Relationship Id="rId6" Type="http://schemas.openxmlformats.org/officeDocument/2006/relationships/hyperlink" Target="https://doi.org/10.4258/hir.2021.27.4.341" TargetMode="External"/><Relationship Id="rId11" Type="http://schemas.openxmlformats.org/officeDocument/2006/relationships/hyperlink" Target="https://doi.org/10.3233/SHTI210319" TargetMode="External"/><Relationship Id="rId5" Type="http://schemas.openxmlformats.org/officeDocument/2006/relationships/hyperlink" Target="https://doi.org/10.1016/j.jbi.2021.103871" TargetMode="External"/><Relationship Id="rId10" Type="http://schemas.openxmlformats.org/officeDocument/2006/relationships/hyperlink" Target="https://doi.org/10.1017/cts.2019.444" TargetMode="External"/><Relationship Id="rId4" Type="http://schemas.openxmlformats.org/officeDocument/2006/relationships/hyperlink" Target="https://doi.org/10.1016/j.jbi.2019.103208" TargetMode="External"/><Relationship Id="rId9" Type="http://schemas.openxmlformats.org/officeDocument/2006/relationships/hyperlink" Target="https://doi.org/10.1016/j.rcpeng.2021.06.004" TargetMode="External"/></Relationships>
</file>

<file path=ppt/slides/_rels/slide106.xml.rels><?xml version="1.0" encoding="UTF-8" standalone="yes"?>
<Relationships xmlns="http://schemas.openxmlformats.org/package/2006/relationships"><Relationship Id="rId8" Type="http://schemas.openxmlformats.org/officeDocument/2006/relationships/hyperlink" Target="https://www.youtube.com/watch?v=Z5Jkc--2qGI" TargetMode="External"/><Relationship Id="rId3" Type="http://schemas.openxmlformats.org/officeDocument/2006/relationships/hyperlink" Target="https://www.youtube.com/watch?v=-qKa1XPJZcs" TargetMode="External"/><Relationship Id="rId7" Type="http://schemas.openxmlformats.org/officeDocument/2006/relationships/hyperlink" Target="https://www.youtube.com/watch?v=QFLXAADQ9P8" TargetMode="External"/><Relationship Id="rId2" Type="http://schemas.openxmlformats.org/officeDocument/2006/relationships/notesSlide" Target="../notesSlides/notesSlide104.xml"/><Relationship Id="rId1" Type="http://schemas.openxmlformats.org/officeDocument/2006/relationships/slideLayout" Target="../slideLayouts/slideLayout2.xml"/><Relationship Id="rId6" Type="http://schemas.openxmlformats.org/officeDocument/2006/relationships/hyperlink" Target="https://www.youtube.com/watch?v=08GJAteTFcg&amp;t=506s" TargetMode="External"/><Relationship Id="rId5" Type="http://schemas.openxmlformats.org/officeDocument/2006/relationships/hyperlink" Target="https://www.youtube.com/watch?v=YbvLKIC1l3o" TargetMode="External"/><Relationship Id="rId4" Type="http://schemas.openxmlformats.org/officeDocument/2006/relationships/hyperlink" Target="https://www.youtube.com/watch?v=aVe6IpiRHtc" TargetMode="External"/><Relationship Id="rId9" Type="http://schemas.openxmlformats.org/officeDocument/2006/relationships/hyperlink" Target="https://www.youtube.com/watch?v=zl4Ew0ccRrA"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6.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image" Target="../media/image11.png"/><Relationship Id="rId7" Type="http://schemas.openxmlformats.org/officeDocument/2006/relationships/diagramQuickStyle" Target="../diagrams/quickStyle2.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Layout" Target="../diagrams/layout2.xml"/><Relationship Id="rId5" Type="http://schemas.openxmlformats.org/officeDocument/2006/relationships/diagramData" Target="../diagrams/data2.xml"/><Relationship Id="rId4" Type="http://schemas.openxmlformats.org/officeDocument/2006/relationships/image" Target="../media/image12.svg"/><Relationship Id="rId9" Type="http://schemas.microsoft.com/office/2007/relationships/diagramDrawing" Target="../diagrams/drawing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37.svg"/><Relationship Id="rId4"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3.png"/><Relationship Id="rId4" Type="http://schemas.openxmlformats.org/officeDocument/2006/relationships/image" Target="../media/image2.tiff"/></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5.wdp"/><Relationship Id="rId5" Type="http://schemas.openxmlformats.org/officeDocument/2006/relationships/image" Target="../media/image4.png"/><Relationship Id="rId4" Type="http://schemas.microsoft.com/office/2007/relationships/hdphoto" Target="../media/hdphoto4.wdp"/></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microsoft.com/office/2007/relationships/hdphoto" Target="../media/hdphoto7.wdp"/></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microsoft.com/office/2007/relationships/hdphoto" Target="../media/hdphoto8.wdp"/></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microsoft.com/office/2007/relationships/hdphoto" Target="../media/hdphoto9.wdp"/></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microsoft.com/office/2007/relationships/hdphoto" Target="../media/hdphoto9.wdp"/></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 Id="rId9" Type="http://schemas.openxmlformats.org/officeDocument/2006/relationships/image" Target="../media/image12.svg"/></Relationships>
</file>

<file path=ppt/slides/_rels/slide5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7.svg"/></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7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2.svg"/><Relationship Id="rId4" Type="http://schemas.openxmlformats.org/officeDocument/2006/relationships/image" Target="../media/image11.png"/></Relationships>
</file>

<file path=ppt/slides/_rels/slide8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2.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8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jpeg"/></Relationships>
</file>

<file path=ppt/slides/_rels/slide9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D6B560AE-6551-203B-3E41-69C6C91F0580}"/>
              </a:ext>
            </a:extLst>
          </p:cNvPr>
          <p:cNvSpPr/>
          <p:nvPr/>
        </p:nvSpPr>
        <p:spPr>
          <a:xfrm>
            <a:off x="0" y="2667728"/>
            <a:ext cx="12192000" cy="4190271"/>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5">
            <a:extLst>
              <a:ext uri="{FF2B5EF4-FFF2-40B4-BE49-F238E27FC236}">
                <a16:creationId xmlns:a16="http://schemas.microsoft.com/office/drawing/2014/main" id="{0FB211C0-D162-20D8-8C00-D99F2733FC11}"/>
              </a:ext>
            </a:extLst>
          </p:cNvPr>
          <p:cNvSpPr/>
          <p:nvPr/>
        </p:nvSpPr>
        <p:spPr>
          <a:xfrm>
            <a:off x="0" y="998588"/>
            <a:ext cx="224589" cy="41386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tângulo 6">
            <a:extLst>
              <a:ext uri="{FF2B5EF4-FFF2-40B4-BE49-F238E27FC236}">
                <a16:creationId xmlns:a16="http://schemas.microsoft.com/office/drawing/2014/main" id="{F04554DF-891D-F73B-DD3D-59D6ADCC5ED1}"/>
              </a:ext>
            </a:extLst>
          </p:cNvPr>
          <p:cNvSpPr/>
          <p:nvPr/>
        </p:nvSpPr>
        <p:spPr>
          <a:xfrm>
            <a:off x="224589" y="987385"/>
            <a:ext cx="224589" cy="1053885"/>
          </a:xfrm>
          <a:prstGeom prst="rect">
            <a:avLst/>
          </a:prstGeom>
          <a:solidFill>
            <a:srgbClr val="7C8AB9">
              <a:alpha val="642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Retângulo 7">
            <a:extLst>
              <a:ext uri="{FF2B5EF4-FFF2-40B4-BE49-F238E27FC236}">
                <a16:creationId xmlns:a16="http://schemas.microsoft.com/office/drawing/2014/main" id="{744BB932-D9E4-92BD-2485-8B130382D507}"/>
              </a:ext>
            </a:extLst>
          </p:cNvPr>
          <p:cNvSpPr/>
          <p:nvPr/>
        </p:nvSpPr>
        <p:spPr>
          <a:xfrm>
            <a:off x="4864" y="0"/>
            <a:ext cx="12192000" cy="1054800"/>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tângulo 8">
            <a:extLst>
              <a:ext uri="{FF2B5EF4-FFF2-40B4-BE49-F238E27FC236}">
                <a16:creationId xmlns:a16="http://schemas.microsoft.com/office/drawing/2014/main" id="{430E21ED-1510-FFB2-9C9D-873C94E321EC}"/>
              </a:ext>
            </a:extLst>
          </p:cNvPr>
          <p:cNvSpPr/>
          <p:nvPr/>
        </p:nvSpPr>
        <p:spPr>
          <a:xfrm>
            <a:off x="0" y="11203"/>
            <a:ext cx="224589" cy="1053885"/>
          </a:xfrm>
          <a:prstGeom prst="rect">
            <a:avLst/>
          </a:prstGeom>
          <a:solidFill>
            <a:srgbClr val="39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tângulo 9">
            <a:extLst>
              <a:ext uri="{FF2B5EF4-FFF2-40B4-BE49-F238E27FC236}">
                <a16:creationId xmlns:a16="http://schemas.microsoft.com/office/drawing/2014/main" id="{C2470210-33D5-ED7F-4C36-DD3E69A077D2}"/>
              </a:ext>
            </a:extLst>
          </p:cNvPr>
          <p:cNvSpPr/>
          <p:nvPr/>
        </p:nvSpPr>
        <p:spPr>
          <a:xfrm>
            <a:off x="224589" y="0"/>
            <a:ext cx="224589" cy="1053885"/>
          </a:xfrm>
          <a:prstGeom prst="rect">
            <a:avLst/>
          </a:prstGeom>
          <a:solidFill>
            <a:srgbClr val="7C8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CaixaDeTexto 10">
            <a:extLst>
              <a:ext uri="{FF2B5EF4-FFF2-40B4-BE49-F238E27FC236}">
                <a16:creationId xmlns:a16="http://schemas.microsoft.com/office/drawing/2014/main" id="{69A9DB49-1F68-708D-40DB-0F0A454E312E}"/>
              </a:ext>
            </a:extLst>
          </p:cNvPr>
          <p:cNvSpPr txBox="1"/>
          <p:nvPr/>
        </p:nvSpPr>
        <p:spPr>
          <a:xfrm>
            <a:off x="650322" y="2823872"/>
            <a:ext cx="6969472" cy="1938992"/>
          </a:xfrm>
          <a:prstGeom prst="rect">
            <a:avLst/>
          </a:prstGeom>
          <a:noFill/>
        </p:spPr>
        <p:txBody>
          <a:bodyPr wrap="none" rtlCol="0">
            <a:spAutoFit/>
          </a:bodyPr>
          <a:lstStyle/>
          <a:p>
            <a:r>
              <a:rPr lang="pt-PT" sz="6000" dirty="0">
                <a:solidFill>
                  <a:schemeClr val="accent3">
                    <a:lumMod val="20000"/>
                    <a:lumOff val="80000"/>
                  </a:schemeClr>
                </a:solidFill>
                <a:latin typeface="Trebuchet MS" panose="020B0703020202090204" pitchFamily="34" charset="0"/>
              </a:rPr>
              <a:t>Research </a:t>
            </a:r>
            <a:r>
              <a:rPr lang="pt-PT" sz="6000" dirty="0" err="1">
                <a:solidFill>
                  <a:schemeClr val="accent3">
                    <a:lumMod val="20000"/>
                    <a:lumOff val="80000"/>
                  </a:schemeClr>
                </a:solidFill>
                <a:latin typeface="Trebuchet MS" panose="020B0703020202090204" pitchFamily="34" charset="0"/>
              </a:rPr>
              <a:t>Electronic</a:t>
            </a:r>
            <a:endParaRPr lang="pt-PT" sz="6000" dirty="0">
              <a:solidFill>
                <a:schemeClr val="accent3">
                  <a:lumMod val="20000"/>
                  <a:lumOff val="80000"/>
                </a:schemeClr>
              </a:solidFill>
              <a:latin typeface="Trebuchet MS" panose="020B0703020202090204" pitchFamily="34" charset="0"/>
            </a:endParaRPr>
          </a:p>
          <a:p>
            <a:r>
              <a:rPr lang="pt-PT" sz="6000" dirty="0">
                <a:solidFill>
                  <a:schemeClr val="accent1">
                    <a:lumMod val="20000"/>
                    <a:lumOff val="80000"/>
                  </a:schemeClr>
                </a:solidFill>
                <a:latin typeface="Trebuchet MS" panose="020B0703020202090204" pitchFamily="34" charset="0"/>
              </a:rPr>
              <a:t>Data Capture</a:t>
            </a:r>
          </a:p>
        </p:txBody>
      </p:sp>
      <p:pic>
        <p:nvPicPr>
          <p:cNvPr id="12" name="Imagem 11">
            <a:extLst>
              <a:ext uri="{FF2B5EF4-FFF2-40B4-BE49-F238E27FC236}">
                <a16:creationId xmlns:a16="http://schemas.microsoft.com/office/drawing/2014/main" id="{AE4B99A6-8314-E990-4C9C-F08BC3F51F7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600" b="98000" l="60200" r="79400">
                        <a14:foregroundMark x1="71400" y1="9600" x2="71400" y2="9600"/>
                        <a14:foregroundMark x1="73400" y1="4400" x2="73400" y2="4400"/>
                        <a14:foregroundMark x1="70000" y1="3600" x2="70000" y2="3600"/>
                        <a14:foregroundMark x1="67000" y1="88800" x2="72000" y2="94800"/>
                        <a14:foregroundMark x1="69200" y1="98000" x2="73200" y2="98000"/>
                      </a14:backgroundRemoval>
                    </a14:imgEffect>
                  </a14:imgLayer>
                </a14:imgProps>
              </a:ext>
              <a:ext uri="{28A0092B-C50C-407E-A947-70E740481C1C}">
                <a14:useLocalDpi xmlns:a14="http://schemas.microsoft.com/office/drawing/2010/main" val="0"/>
              </a:ext>
            </a:extLst>
          </a:blip>
          <a:srcRect l="57832" r="17663"/>
          <a:stretch/>
        </p:blipFill>
        <p:spPr>
          <a:xfrm>
            <a:off x="11557925" y="5437762"/>
            <a:ext cx="696067" cy="1420238"/>
          </a:xfrm>
          <a:prstGeom prst="rect">
            <a:avLst/>
          </a:prstGeom>
        </p:spPr>
      </p:pic>
      <p:grpSp>
        <p:nvGrpSpPr>
          <p:cNvPr id="13" name="Agrupar 12">
            <a:extLst>
              <a:ext uri="{FF2B5EF4-FFF2-40B4-BE49-F238E27FC236}">
                <a16:creationId xmlns:a16="http://schemas.microsoft.com/office/drawing/2014/main" id="{0C2B75FD-1096-612C-427C-4554204DC33E}"/>
              </a:ext>
            </a:extLst>
          </p:cNvPr>
          <p:cNvGrpSpPr/>
          <p:nvPr/>
        </p:nvGrpSpPr>
        <p:grpSpPr>
          <a:xfrm>
            <a:off x="650322" y="6123986"/>
            <a:ext cx="2849301" cy="545274"/>
            <a:chOff x="808299" y="5797449"/>
            <a:chExt cx="3316878" cy="634755"/>
          </a:xfrm>
        </p:grpSpPr>
        <p:sp>
          <p:nvSpPr>
            <p:cNvPr id="14" name="Retângulo 13">
              <a:extLst>
                <a:ext uri="{FF2B5EF4-FFF2-40B4-BE49-F238E27FC236}">
                  <a16:creationId xmlns:a16="http://schemas.microsoft.com/office/drawing/2014/main" id="{4D32E920-BFA1-12AC-BF99-69AF0C7D6B42}"/>
                </a:ext>
              </a:extLst>
            </p:cNvPr>
            <p:cNvSpPr/>
            <p:nvPr/>
          </p:nvSpPr>
          <p:spPr>
            <a:xfrm>
              <a:off x="808299" y="5797449"/>
              <a:ext cx="3316878" cy="63475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m 15">
              <a:extLst>
                <a:ext uri="{FF2B5EF4-FFF2-40B4-BE49-F238E27FC236}">
                  <a16:creationId xmlns:a16="http://schemas.microsoft.com/office/drawing/2014/main" id="{11A986F6-A0FA-8CDC-9BDD-55958FF5F5B3}"/>
                </a:ext>
              </a:extLst>
            </p:cNvPr>
            <p:cNvPicPr>
              <a:picLocks noChangeAspect="1"/>
            </p:cNvPicPr>
            <p:nvPr/>
          </p:nvPicPr>
          <p:blipFill rotWithShape="1">
            <a:blip r:embed="rId4"/>
            <a:srcRect t="53312"/>
            <a:stretch/>
          </p:blipFill>
          <p:spPr>
            <a:xfrm>
              <a:off x="849196" y="5797449"/>
              <a:ext cx="3215838" cy="524301"/>
            </a:xfrm>
            <a:prstGeom prst="rect">
              <a:avLst/>
            </a:prstGeom>
          </p:spPr>
        </p:pic>
      </p:grpSp>
      <p:grpSp>
        <p:nvGrpSpPr>
          <p:cNvPr id="17" name="Agrupar 16">
            <a:extLst>
              <a:ext uri="{FF2B5EF4-FFF2-40B4-BE49-F238E27FC236}">
                <a16:creationId xmlns:a16="http://schemas.microsoft.com/office/drawing/2014/main" id="{27883F03-1E24-7C88-1967-CE0490F34873}"/>
              </a:ext>
            </a:extLst>
          </p:cNvPr>
          <p:cNvGrpSpPr/>
          <p:nvPr/>
        </p:nvGrpSpPr>
        <p:grpSpPr>
          <a:xfrm>
            <a:off x="685454" y="4817703"/>
            <a:ext cx="2310380" cy="333213"/>
            <a:chOff x="1369605" y="4778415"/>
            <a:chExt cx="2310380" cy="333213"/>
          </a:xfrm>
        </p:grpSpPr>
        <p:sp>
          <p:nvSpPr>
            <p:cNvPr id="18" name="Retângulo 17">
              <a:extLst>
                <a:ext uri="{FF2B5EF4-FFF2-40B4-BE49-F238E27FC236}">
                  <a16:creationId xmlns:a16="http://schemas.microsoft.com/office/drawing/2014/main" id="{8E77FDEE-FB2D-E759-5AD2-42438010BA17}"/>
                </a:ext>
              </a:extLst>
            </p:cNvPr>
            <p:cNvSpPr/>
            <p:nvPr/>
          </p:nvSpPr>
          <p:spPr>
            <a:xfrm>
              <a:off x="1369605" y="4778415"/>
              <a:ext cx="2310380" cy="33321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tângulo 18">
              <a:extLst>
                <a:ext uri="{FF2B5EF4-FFF2-40B4-BE49-F238E27FC236}">
                  <a16:creationId xmlns:a16="http://schemas.microsoft.com/office/drawing/2014/main" id="{0EDA2A85-ED1F-96A8-4D33-7267CF5586ED}"/>
                </a:ext>
              </a:extLst>
            </p:cNvPr>
            <p:cNvSpPr/>
            <p:nvPr/>
          </p:nvSpPr>
          <p:spPr>
            <a:xfrm>
              <a:off x="1560879" y="4781544"/>
              <a:ext cx="1926746" cy="307777"/>
            </a:xfrm>
            <a:prstGeom prst="rect">
              <a:avLst/>
            </a:prstGeom>
          </p:spPr>
          <p:txBody>
            <a:bodyPr wrap="none">
              <a:spAutoFit/>
            </a:bodyPr>
            <a:lstStyle/>
            <a:p>
              <a:r>
                <a:rPr lang="pt-PT" sz="1400" b="1" dirty="0">
                  <a:solidFill>
                    <a:schemeClr val="tx2"/>
                  </a:solidFill>
                  <a:latin typeface="Trebuchet MS" panose="020B0703020202090204" pitchFamily="34" charset="0"/>
                </a:rPr>
                <a:t>Mariana Canelas Pais</a:t>
              </a:r>
              <a:endParaRPr lang="pt-PT" sz="1400" dirty="0"/>
            </a:p>
          </p:txBody>
        </p:sp>
      </p:grpSp>
      <p:sp>
        <p:nvSpPr>
          <p:cNvPr id="23" name="Retângulo 22">
            <a:extLst>
              <a:ext uri="{FF2B5EF4-FFF2-40B4-BE49-F238E27FC236}">
                <a16:creationId xmlns:a16="http://schemas.microsoft.com/office/drawing/2014/main" id="{5669F2BA-236C-8C3D-3676-E1189DE966C1}"/>
              </a:ext>
            </a:extLst>
          </p:cNvPr>
          <p:cNvSpPr/>
          <p:nvPr/>
        </p:nvSpPr>
        <p:spPr>
          <a:xfrm>
            <a:off x="10512818" y="6515374"/>
            <a:ext cx="1146468" cy="307777"/>
          </a:xfrm>
          <a:prstGeom prst="rect">
            <a:avLst/>
          </a:prstGeom>
        </p:spPr>
        <p:txBody>
          <a:bodyPr wrap="none">
            <a:spAutoFit/>
          </a:bodyPr>
          <a:lstStyle/>
          <a:p>
            <a:r>
              <a:rPr lang="pt-PT" sz="1400" b="1" dirty="0">
                <a:solidFill>
                  <a:schemeClr val="tx2"/>
                </a:solidFill>
                <a:latin typeface="Trebuchet MS" panose="020B0703020202090204" pitchFamily="34" charset="0"/>
              </a:rPr>
              <a:t>junho 2022</a:t>
            </a:r>
            <a:endParaRPr lang="pt-PT" sz="1400" dirty="0"/>
          </a:p>
        </p:txBody>
      </p:sp>
      <p:sp>
        <p:nvSpPr>
          <p:cNvPr id="29" name="CaixaDeTexto 28">
            <a:extLst>
              <a:ext uri="{FF2B5EF4-FFF2-40B4-BE49-F238E27FC236}">
                <a16:creationId xmlns:a16="http://schemas.microsoft.com/office/drawing/2014/main" id="{CC2191A5-0E9E-71EE-0F20-0B827D898C36}"/>
              </a:ext>
            </a:extLst>
          </p:cNvPr>
          <p:cNvSpPr txBox="1"/>
          <p:nvPr/>
        </p:nvSpPr>
        <p:spPr>
          <a:xfrm>
            <a:off x="650322" y="1057173"/>
            <a:ext cx="4384534" cy="1569660"/>
          </a:xfrm>
          <a:prstGeom prst="rect">
            <a:avLst/>
          </a:prstGeom>
          <a:noFill/>
        </p:spPr>
        <p:txBody>
          <a:bodyPr wrap="none" rtlCol="0">
            <a:spAutoFit/>
          </a:bodyPr>
          <a:lstStyle/>
          <a:p>
            <a:r>
              <a:rPr lang="pt-PT" sz="9600" dirty="0" err="1">
                <a:solidFill>
                  <a:srgbClr val="394752"/>
                </a:solidFill>
                <a:latin typeface="Trebuchet MS" panose="020B0703020202090204" pitchFamily="34" charset="0"/>
              </a:rPr>
              <a:t>REDCap</a:t>
            </a:r>
            <a:endParaRPr lang="pt-PT" sz="9600" dirty="0">
              <a:solidFill>
                <a:srgbClr val="394752"/>
              </a:solidFill>
              <a:latin typeface="Trebuchet MS" panose="020B0703020202090204" pitchFamily="34" charset="0"/>
            </a:endParaRPr>
          </a:p>
        </p:txBody>
      </p:sp>
      <p:pic>
        <p:nvPicPr>
          <p:cNvPr id="19462" name="Picture 6" descr="REDCap Mobile App – Apps no Google Play">
            <a:extLst>
              <a:ext uri="{FF2B5EF4-FFF2-40B4-BE49-F238E27FC236}">
                <a16:creationId xmlns:a16="http://schemas.microsoft.com/office/drawing/2014/main" id="{3D9B6D0D-95D5-7AD6-3A98-09F6DCFBD3D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469" b="96094" l="9961" r="89844">
                        <a14:foregroundMark x1="55273" y1="7813" x2="46289" y2="7813"/>
                        <a14:foregroundMark x1="46289" y1="7813" x2="41992" y2="5859"/>
                        <a14:foregroundMark x1="36523" y1="93750" x2="44141" y2="94141"/>
                        <a14:foregroundMark x1="44141" y1="94141" x2="45508" y2="93750"/>
                        <a14:foregroundMark x1="71875" y1="95703" x2="82813" y2="96094"/>
                      </a14:backgroundRemoval>
                    </a14:imgEffect>
                  </a14:imgLayer>
                </a14:imgProps>
              </a:ext>
              <a:ext uri="{28A0092B-C50C-407E-A947-70E740481C1C}">
                <a14:useLocalDpi xmlns:a14="http://schemas.microsoft.com/office/drawing/2010/main" val="0"/>
              </a:ext>
            </a:extLst>
          </a:blip>
          <a:srcRect/>
          <a:stretch>
            <a:fillRect/>
          </a:stretch>
        </p:blipFill>
        <p:spPr bwMode="auto">
          <a:xfrm>
            <a:off x="6844166" y="959010"/>
            <a:ext cx="5409826" cy="5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21609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EFE8B69F-590F-D2EE-108C-6106711853B5}"/>
              </a:ext>
            </a:extLst>
          </p:cNvPr>
          <p:cNvSpPr/>
          <p:nvPr/>
        </p:nvSpPr>
        <p:spPr>
          <a:xfrm>
            <a:off x="-2462" y="6517317"/>
            <a:ext cx="3686400" cy="33321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491705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ALGUNS ASPETOS TÉCNICOS</a:t>
            </a:r>
          </a:p>
        </p:txBody>
      </p:sp>
      <p:sp>
        <p:nvSpPr>
          <p:cNvPr id="16" name="Retângulo 15">
            <a:extLst>
              <a:ext uri="{FF2B5EF4-FFF2-40B4-BE49-F238E27FC236}">
                <a16:creationId xmlns:a16="http://schemas.microsoft.com/office/drawing/2014/main" id="{1991B23D-4623-2A25-ED96-809E5DC7F456}"/>
              </a:ext>
            </a:extLst>
          </p:cNvPr>
          <p:cNvSpPr/>
          <p:nvPr/>
        </p:nvSpPr>
        <p:spPr>
          <a:xfrm>
            <a:off x="916576" y="6520446"/>
            <a:ext cx="1926745" cy="307777"/>
          </a:xfrm>
          <a:prstGeom prst="rect">
            <a:avLst/>
          </a:prstGeom>
        </p:spPr>
        <p:txBody>
          <a:bodyPr wrap="none">
            <a:spAutoFit/>
          </a:bodyPr>
          <a:lstStyle/>
          <a:p>
            <a:pPr algn="ctr"/>
            <a:r>
              <a:rPr lang="pt-PT" sz="1400" b="1" dirty="0">
                <a:solidFill>
                  <a:schemeClr val="tx2"/>
                </a:solidFill>
                <a:latin typeface="Trebuchet MS" panose="020B0703020202090204" pitchFamily="34" charset="0"/>
              </a:rPr>
              <a:t>Mariana Canelas Pais</a:t>
            </a:r>
            <a:endParaRPr lang="pt-PT" sz="1400" dirty="0"/>
          </a:p>
        </p:txBody>
      </p:sp>
      <p:sp>
        <p:nvSpPr>
          <p:cNvPr id="17" name="Retângulo 16">
            <a:extLst>
              <a:ext uri="{FF2B5EF4-FFF2-40B4-BE49-F238E27FC236}">
                <a16:creationId xmlns:a16="http://schemas.microsoft.com/office/drawing/2014/main" id="{B1F1F35F-3ADB-7F97-A4DC-E3428BA68786}"/>
              </a:ext>
            </a:extLst>
          </p:cNvPr>
          <p:cNvSpPr/>
          <p:nvPr/>
        </p:nvSpPr>
        <p:spPr>
          <a:xfrm>
            <a:off x="9089476" y="6517317"/>
            <a:ext cx="3102524" cy="33321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pic>
        <p:nvPicPr>
          <p:cNvPr id="18" name="Imagem 17">
            <a:extLst>
              <a:ext uri="{FF2B5EF4-FFF2-40B4-BE49-F238E27FC236}">
                <a16:creationId xmlns:a16="http://schemas.microsoft.com/office/drawing/2014/main" id="{1AFB8FD9-C8B1-8F2F-76E2-D2289887FCB1}"/>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600" b="98000" l="60200" r="79400">
                        <a14:foregroundMark x1="71400" y1="9600" x2="71400" y2="9600"/>
                        <a14:foregroundMark x1="73400" y1="4400" x2="73400" y2="4400"/>
                        <a14:foregroundMark x1="70000" y1="3600" x2="70000" y2="3600"/>
                        <a14:foregroundMark x1="67000" y1="88800" x2="72000" y2="94800"/>
                        <a14:foregroundMark x1="69200" y1="98000" x2="73200" y2="98000"/>
                      </a14:backgroundRemoval>
                    </a14:imgEffect>
                  </a14:imgLayer>
                </a14:imgProps>
              </a:ext>
              <a:ext uri="{28A0092B-C50C-407E-A947-70E740481C1C}">
                <a14:useLocalDpi xmlns:a14="http://schemas.microsoft.com/office/drawing/2010/main" val="0"/>
              </a:ext>
            </a:extLst>
          </a:blip>
          <a:srcRect l="57832" r="17663"/>
          <a:stretch/>
        </p:blipFill>
        <p:spPr>
          <a:xfrm>
            <a:off x="11557925" y="5437762"/>
            <a:ext cx="696067" cy="1420238"/>
          </a:xfrm>
          <a:prstGeom prst="rect">
            <a:avLst/>
          </a:prstGeom>
        </p:spPr>
      </p:pic>
      <p:sp>
        <p:nvSpPr>
          <p:cNvPr id="19" name="Retângulo 18">
            <a:extLst>
              <a:ext uri="{FF2B5EF4-FFF2-40B4-BE49-F238E27FC236}">
                <a16:creationId xmlns:a16="http://schemas.microsoft.com/office/drawing/2014/main" id="{12674AC0-0B25-DE13-3E6B-BF8250C9ADC4}"/>
              </a:ext>
            </a:extLst>
          </p:cNvPr>
          <p:cNvSpPr/>
          <p:nvPr/>
        </p:nvSpPr>
        <p:spPr>
          <a:xfrm>
            <a:off x="10217064" y="6546620"/>
            <a:ext cx="847348" cy="307777"/>
          </a:xfrm>
          <a:prstGeom prst="rect">
            <a:avLst/>
          </a:prstGeom>
        </p:spPr>
        <p:txBody>
          <a:bodyPr wrap="none">
            <a:spAutoFit/>
          </a:bodyPr>
          <a:lstStyle/>
          <a:p>
            <a:pPr algn="r"/>
            <a:r>
              <a:rPr lang="pt-PT" sz="1400" b="1" dirty="0">
                <a:solidFill>
                  <a:schemeClr val="tx2"/>
                </a:solidFill>
                <a:latin typeface="Trebuchet MS" panose="020B0703020202090204" pitchFamily="34" charset="0"/>
              </a:rPr>
              <a:t>GATHER</a:t>
            </a:r>
            <a:endParaRPr lang="pt-PT" sz="1400" dirty="0"/>
          </a:p>
        </p:txBody>
      </p:sp>
      <p:sp>
        <p:nvSpPr>
          <p:cNvPr id="20" name="Retângulo 19">
            <a:extLst>
              <a:ext uri="{FF2B5EF4-FFF2-40B4-BE49-F238E27FC236}">
                <a16:creationId xmlns:a16="http://schemas.microsoft.com/office/drawing/2014/main" id="{38DEB905-241B-013F-7FA2-17094AC07874}"/>
              </a:ext>
            </a:extLst>
          </p:cNvPr>
          <p:cNvSpPr/>
          <p:nvPr/>
        </p:nvSpPr>
        <p:spPr>
          <a:xfrm>
            <a:off x="3811064" y="6517317"/>
            <a:ext cx="5151285" cy="33321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21" name="Retângulo 20">
            <a:extLst>
              <a:ext uri="{FF2B5EF4-FFF2-40B4-BE49-F238E27FC236}">
                <a16:creationId xmlns:a16="http://schemas.microsoft.com/office/drawing/2014/main" id="{F182F8C6-99CA-22D5-34A8-C99229554779}"/>
              </a:ext>
            </a:extLst>
          </p:cNvPr>
          <p:cNvSpPr/>
          <p:nvPr/>
        </p:nvSpPr>
        <p:spPr>
          <a:xfrm>
            <a:off x="5627524" y="6525838"/>
            <a:ext cx="1250663" cy="307777"/>
          </a:xfrm>
          <a:prstGeom prst="rect">
            <a:avLst/>
          </a:prstGeom>
        </p:spPr>
        <p:txBody>
          <a:bodyPr wrap="none">
            <a:spAutoFit/>
          </a:bodyPr>
          <a:lstStyle/>
          <a:p>
            <a:r>
              <a:rPr lang="pt-PT" sz="1400" b="1" dirty="0">
                <a:solidFill>
                  <a:schemeClr val="tx2"/>
                </a:solidFill>
                <a:latin typeface="Trebuchet MS" panose="020B0703020202090204" pitchFamily="34" charset="0"/>
              </a:rPr>
              <a:t>JUNHO 2022</a:t>
            </a:r>
            <a:endParaRPr lang="pt-PT" sz="1400" dirty="0"/>
          </a:p>
        </p:txBody>
      </p:sp>
      <p:sp>
        <p:nvSpPr>
          <p:cNvPr id="28" name="Retângulo 27">
            <a:extLst>
              <a:ext uri="{FF2B5EF4-FFF2-40B4-BE49-F238E27FC236}">
                <a16:creationId xmlns:a16="http://schemas.microsoft.com/office/drawing/2014/main" id="{5E5FB0F4-B0DB-5E28-3C8A-6F4842926629}"/>
              </a:ext>
            </a:extLst>
          </p:cNvPr>
          <p:cNvSpPr/>
          <p:nvPr/>
        </p:nvSpPr>
        <p:spPr>
          <a:xfrm>
            <a:off x="1634872" y="1581172"/>
            <a:ext cx="9356059"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BASE DE DADOS</a:t>
            </a:r>
          </a:p>
        </p:txBody>
      </p:sp>
      <p:sp>
        <p:nvSpPr>
          <p:cNvPr id="29" name="Retângulo 28">
            <a:extLst>
              <a:ext uri="{FF2B5EF4-FFF2-40B4-BE49-F238E27FC236}">
                <a16:creationId xmlns:a16="http://schemas.microsoft.com/office/drawing/2014/main" id="{3FF0E943-02F2-7C4A-F197-CF14FAB97890}"/>
              </a:ext>
            </a:extLst>
          </p:cNvPr>
          <p:cNvSpPr/>
          <p:nvPr/>
        </p:nvSpPr>
        <p:spPr>
          <a:xfrm>
            <a:off x="1634871" y="2326916"/>
            <a:ext cx="4620455" cy="1787884"/>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pt-PT" sz="28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TABELA DE</a:t>
            </a:r>
          </a:p>
          <a:p>
            <a:pPr algn="ctr"/>
            <a:r>
              <a:rPr lang="pt-PT" sz="28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METADADOS</a:t>
            </a:r>
          </a:p>
        </p:txBody>
      </p:sp>
      <p:sp>
        <p:nvSpPr>
          <p:cNvPr id="31" name="Retângulo 30">
            <a:extLst>
              <a:ext uri="{FF2B5EF4-FFF2-40B4-BE49-F238E27FC236}">
                <a16:creationId xmlns:a16="http://schemas.microsoft.com/office/drawing/2014/main" id="{64544A49-39B0-0697-06E8-C6E13F1AE505}"/>
              </a:ext>
            </a:extLst>
          </p:cNvPr>
          <p:cNvSpPr/>
          <p:nvPr/>
        </p:nvSpPr>
        <p:spPr>
          <a:xfrm>
            <a:off x="6370476" y="2326916"/>
            <a:ext cx="4620455" cy="1787884"/>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TABELA DE</a:t>
            </a:r>
          </a:p>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LOGS</a:t>
            </a:r>
          </a:p>
        </p:txBody>
      </p:sp>
      <p:sp>
        <p:nvSpPr>
          <p:cNvPr id="32" name="Retângulo 31">
            <a:extLst>
              <a:ext uri="{FF2B5EF4-FFF2-40B4-BE49-F238E27FC236}">
                <a16:creationId xmlns:a16="http://schemas.microsoft.com/office/drawing/2014/main" id="{1FB21FE3-3690-4CB0-ED1C-6EE68E25BDCC}"/>
              </a:ext>
            </a:extLst>
          </p:cNvPr>
          <p:cNvSpPr/>
          <p:nvPr/>
        </p:nvSpPr>
        <p:spPr>
          <a:xfrm>
            <a:off x="1634871" y="4234712"/>
            <a:ext cx="4620455" cy="1787884"/>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TABELA DE</a:t>
            </a:r>
          </a:p>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DOCUMENTOS</a:t>
            </a:r>
          </a:p>
        </p:txBody>
      </p:sp>
      <p:sp>
        <p:nvSpPr>
          <p:cNvPr id="33" name="Retângulo 32">
            <a:extLst>
              <a:ext uri="{FF2B5EF4-FFF2-40B4-BE49-F238E27FC236}">
                <a16:creationId xmlns:a16="http://schemas.microsoft.com/office/drawing/2014/main" id="{F51F39CA-C0D6-3022-4A9F-F87C705054A9}"/>
              </a:ext>
            </a:extLst>
          </p:cNvPr>
          <p:cNvSpPr/>
          <p:nvPr/>
        </p:nvSpPr>
        <p:spPr>
          <a:xfrm>
            <a:off x="6370476" y="4234712"/>
            <a:ext cx="4620455" cy="1787884"/>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TABELA DE</a:t>
            </a:r>
          </a:p>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DADOS</a:t>
            </a:r>
          </a:p>
        </p:txBody>
      </p:sp>
    </p:spTree>
    <p:extLst>
      <p:ext uri="{BB962C8B-B14F-4D97-AF65-F5344CB8AC3E}">
        <p14:creationId xmlns:p14="http://schemas.microsoft.com/office/powerpoint/2010/main" val="40748833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m 17" descr="Uma imagem com texto&#10;&#10;Descrição gerada automaticamente">
            <a:extLst>
              <a:ext uri="{FF2B5EF4-FFF2-40B4-BE49-F238E27FC236}">
                <a16:creationId xmlns:a16="http://schemas.microsoft.com/office/drawing/2014/main" id="{376FD4D5-E663-0A7C-FF71-EC2FD6B24AAC}"/>
              </a:ext>
            </a:extLst>
          </p:cNvPr>
          <p:cNvPicPr>
            <a:picLocks noChangeAspect="1"/>
          </p:cNvPicPr>
          <p:nvPr/>
        </p:nvPicPr>
        <p:blipFill>
          <a:blip r:embed="rId3"/>
          <a:stretch>
            <a:fillRect/>
          </a:stretch>
        </p:blipFill>
        <p:spPr>
          <a:xfrm>
            <a:off x="723900" y="1481056"/>
            <a:ext cx="10744200" cy="2832100"/>
          </a:xfrm>
          <a:prstGeom prst="rect">
            <a:avLst/>
          </a:prstGeom>
        </p:spPr>
      </p:pic>
      <p:pic>
        <p:nvPicPr>
          <p:cNvPr id="19" name="Imagem 18">
            <a:extLst>
              <a:ext uri="{FF2B5EF4-FFF2-40B4-BE49-F238E27FC236}">
                <a16:creationId xmlns:a16="http://schemas.microsoft.com/office/drawing/2014/main" id="{F5B0008A-07C1-22AF-6D93-019463F01125}"/>
              </a:ext>
            </a:extLst>
          </p:cNvPr>
          <p:cNvPicPr>
            <a:picLocks noChangeAspect="1"/>
          </p:cNvPicPr>
          <p:nvPr/>
        </p:nvPicPr>
        <p:blipFill rotWithShape="1">
          <a:blip r:embed="rId4"/>
          <a:srcRect t="1" b="61915"/>
          <a:stretch/>
        </p:blipFill>
        <p:spPr>
          <a:xfrm>
            <a:off x="488950" y="4313156"/>
            <a:ext cx="11214100" cy="2215235"/>
          </a:xfrm>
          <a:prstGeom prst="rect">
            <a:avLst/>
          </a:prstGeom>
        </p:spPr>
      </p:pic>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095241"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MÓDULOS ADICIONAIS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295536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ALEATORIZAÇÃO</a:t>
            </a:r>
          </a:p>
        </p:txBody>
      </p:sp>
    </p:spTree>
    <p:extLst>
      <p:ext uri="{BB962C8B-B14F-4D97-AF65-F5344CB8AC3E}">
        <p14:creationId xmlns:p14="http://schemas.microsoft.com/office/powerpoint/2010/main" val="28961364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m 19" descr="Uma imagem com texto&#10;&#10;Descrição gerada automaticamente">
            <a:extLst>
              <a:ext uri="{FF2B5EF4-FFF2-40B4-BE49-F238E27FC236}">
                <a16:creationId xmlns:a16="http://schemas.microsoft.com/office/drawing/2014/main" id="{8545E4C6-543A-7908-3B61-C3B694B39590}"/>
              </a:ext>
            </a:extLst>
          </p:cNvPr>
          <p:cNvPicPr>
            <a:picLocks noChangeAspect="1"/>
          </p:cNvPicPr>
          <p:nvPr/>
        </p:nvPicPr>
        <p:blipFill rotWithShape="1">
          <a:blip r:embed="rId3"/>
          <a:srcRect b="1766"/>
          <a:stretch/>
        </p:blipFill>
        <p:spPr>
          <a:xfrm>
            <a:off x="1816910" y="1182002"/>
            <a:ext cx="8303395" cy="5325124"/>
          </a:xfrm>
          <a:prstGeom prst="rect">
            <a:avLst/>
          </a:prstGeom>
        </p:spPr>
      </p:pic>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095241"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MÓDULOS ADICIONAIS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295536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ALEATORIZAÇÃO</a:t>
            </a:r>
          </a:p>
        </p:txBody>
      </p:sp>
    </p:spTree>
    <p:extLst>
      <p:ext uri="{BB962C8B-B14F-4D97-AF65-F5344CB8AC3E}">
        <p14:creationId xmlns:p14="http://schemas.microsoft.com/office/powerpoint/2010/main" val="345276939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m 17">
            <a:extLst>
              <a:ext uri="{FF2B5EF4-FFF2-40B4-BE49-F238E27FC236}">
                <a16:creationId xmlns:a16="http://schemas.microsoft.com/office/drawing/2014/main" id="{D7783898-BEEC-BC9F-DE0B-29C86BEA114F}"/>
              </a:ext>
            </a:extLst>
          </p:cNvPr>
          <p:cNvPicPr>
            <a:picLocks noChangeAspect="1"/>
          </p:cNvPicPr>
          <p:nvPr/>
        </p:nvPicPr>
        <p:blipFill rotWithShape="1">
          <a:blip r:embed="rId3"/>
          <a:srcRect b="5136"/>
          <a:stretch/>
        </p:blipFill>
        <p:spPr>
          <a:xfrm>
            <a:off x="1540323" y="1178586"/>
            <a:ext cx="9111354" cy="5165827"/>
          </a:xfrm>
          <a:prstGeom prst="rect">
            <a:avLst/>
          </a:prstGeom>
        </p:spPr>
      </p:pic>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095241"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MÓDULOS ADICIONAIS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295536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ALEATORIZAÇÃO</a:t>
            </a:r>
          </a:p>
        </p:txBody>
      </p:sp>
      <p:sp>
        <p:nvSpPr>
          <p:cNvPr id="19" name="Retângulo 18">
            <a:extLst>
              <a:ext uri="{FF2B5EF4-FFF2-40B4-BE49-F238E27FC236}">
                <a16:creationId xmlns:a16="http://schemas.microsoft.com/office/drawing/2014/main" id="{E58B1D14-623E-93E8-311F-A31BA5E5F409}"/>
              </a:ext>
            </a:extLst>
          </p:cNvPr>
          <p:cNvSpPr/>
          <p:nvPr/>
        </p:nvSpPr>
        <p:spPr>
          <a:xfrm>
            <a:off x="6422065" y="5149977"/>
            <a:ext cx="2613171" cy="591043"/>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120951307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ângulo 34">
            <a:extLst>
              <a:ext uri="{FF2B5EF4-FFF2-40B4-BE49-F238E27FC236}">
                <a16:creationId xmlns:a16="http://schemas.microsoft.com/office/drawing/2014/main" id="{C6A02523-EB3B-EE78-A5EC-CDF58A4E41B9}"/>
              </a:ext>
            </a:extLst>
          </p:cNvPr>
          <p:cNvSpPr/>
          <p:nvPr/>
        </p:nvSpPr>
        <p:spPr>
          <a:xfrm>
            <a:off x="2811702" y="1388426"/>
            <a:ext cx="3082207" cy="4816140"/>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734496"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API</a:t>
            </a:r>
          </a:p>
        </p:txBody>
      </p:sp>
      <p:pic>
        <p:nvPicPr>
          <p:cNvPr id="33" name="Picture 6" descr="REDCap Mobile App – Apps no Google Play">
            <a:extLst>
              <a:ext uri="{FF2B5EF4-FFF2-40B4-BE49-F238E27FC236}">
                <a16:creationId xmlns:a16="http://schemas.microsoft.com/office/drawing/2014/main" id="{0B9CED90-FF2D-F3B2-4284-B4EC60E9AA2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469" b="96094" l="9961" r="89844">
                        <a14:foregroundMark x1="55273" y1="7813" x2="46289" y2="7813"/>
                        <a14:foregroundMark x1="46289" y1="7813" x2="41992" y2="5859"/>
                        <a14:foregroundMark x1="36523" y1="93750" x2="44141" y2="94141"/>
                        <a14:foregroundMark x1="44141" y1="94141" x2="45508" y2="93750"/>
                        <a14:foregroundMark x1="71875" y1="95703" x2="82813" y2="96094"/>
                      </a14:backgroundRemoval>
                    </a14:imgEffect>
                  </a14:imgLayer>
                </a14:imgProps>
              </a:ext>
              <a:ext uri="{28A0092B-C50C-407E-A947-70E740481C1C}">
                <a14:useLocalDpi xmlns:a14="http://schemas.microsoft.com/office/drawing/2010/main" val="0"/>
              </a:ext>
            </a:extLst>
          </a:blip>
          <a:srcRect/>
          <a:stretch>
            <a:fillRect/>
          </a:stretch>
        </p:blipFill>
        <p:spPr bwMode="auto">
          <a:xfrm>
            <a:off x="3159474" y="2492085"/>
            <a:ext cx="2293211" cy="2293211"/>
          </a:xfrm>
          <a:prstGeom prst="rect">
            <a:avLst/>
          </a:prstGeom>
          <a:noFill/>
          <a:extLst>
            <a:ext uri="{909E8E84-426E-40DD-AFC4-6F175D3DCCD1}">
              <a14:hiddenFill xmlns:a14="http://schemas.microsoft.com/office/drawing/2010/main">
                <a:solidFill>
                  <a:srgbClr val="FFFFFF"/>
                </a:solidFill>
              </a14:hiddenFill>
            </a:ext>
          </a:extLst>
        </p:spPr>
      </p:pic>
      <p:sp>
        <p:nvSpPr>
          <p:cNvPr id="36" name="Retângulo 35">
            <a:extLst>
              <a:ext uri="{FF2B5EF4-FFF2-40B4-BE49-F238E27FC236}">
                <a16:creationId xmlns:a16="http://schemas.microsoft.com/office/drawing/2014/main" id="{CE593E54-4DB6-0D12-4601-88573B9C5974}"/>
              </a:ext>
            </a:extLst>
          </p:cNvPr>
          <p:cNvSpPr/>
          <p:nvPr/>
        </p:nvSpPr>
        <p:spPr>
          <a:xfrm>
            <a:off x="6455949" y="1375680"/>
            <a:ext cx="3082207" cy="4816140"/>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pic>
        <p:nvPicPr>
          <p:cNvPr id="37" name="Picture 2" descr="R (linguagem de programação) – Wikipédia, a enciclopédia livre">
            <a:extLst>
              <a:ext uri="{FF2B5EF4-FFF2-40B4-BE49-F238E27FC236}">
                <a16:creationId xmlns:a16="http://schemas.microsoft.com/office/drawing/2014/main" id="{AAED2B0B-BF90-C64B-E21B-BF4ED1431124}"/>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10" b="98990" l="2353" r="98039">
                        <a14:foregroundMark x1="37255" y1="80808" x2="10980" y2="43434"/>
                        <a14:foregroundMark x1="10980" y1="43434" x2="40000" y2="8586"/>
                        <a14:foregroundMark x1="40000" y1="8586" x2="81961" y2="19697"/>
                        <a14:foregroundMark x1="88620" y1="62123" x2="89412" y2="67172"/>
                        <a14:foregroundMark x1="83713" y1="30863" x2="87614" y2="55716"/>
                        <a14:foregroundMark x1="81961" y1="19697" x2="82304" y2="21884"/>
                        <a14:foregroundMark x1="89412" y1="67172" x2="89020" y2="68687"/>
                        <a14:foregroundMark x1="10588" y1="62626" x2="18431" y2="13131"/>
                        <a14:foregroundMark x1="18431" y1="13131" x2="57647" y2="7071"/>
                        <a14:foregroundMark x1="57647" y1="7071" x2="58039" y2="7576"/>
                        <a14:foregroundMark x1="51765" y1="3030" x2="41176" y2="3030"/>
                        <a14:foregroundMark x1="3137" y1="37374" x2="2745" y2="53030"/>
                        <a14:foregroundMark x1="90588" y1="28283" x2="94510" y2="37374"/>
                        <a14:foregroundMark x1="94510" y1="42929" x2="94118" y2="55051"/>
                        <a14:foregroundMark x1="61176" y1="83333" x2="59216" y2="80303"/>
                        <a14:foregroundMark x1="78824" y1="93434" x2="87451" y2="98990"/>
                        <a14:foregroundMark x1="98039" y1="39394" x2="98039" y2="46465"/>
                        <a14:foregroundMark x1="79216" y1="29293" x2="81961" y2="30808"/>
                        <a14:backgroundMark x1="83377" y1="28682" x2="84706" y2="29293"/>
                        <a14:backgroundMark x1="79216" y1="26768" x2="80503" y2="27360"/>
                        <a14:backgroundMark x1="83922" y1="64646" x2="88627" y2="59596"/>
                        <a14:backgroundMark x1="85882" y1="64646" x2="88235" y2="63131"/>
                        <a14:backgroundMark x1="85098" y1="66162" x2="88627" y2="62121"/>
                      </a14:backgroundRemoval>
                    </a14:imgEffect>
                  </a14:imgLayer>
                </a14:imgProps>
              </a:ext>
              <a:ext uri="{28A0092B-C50C-407E-A947-70E740481C1C}">
                <a14:useLocalDpi xmlns:a14="http://schemas.microsoft.com/office/drawing/2010/main" val="0"/>
              </a:ext>
            </a:extLst>
          </a:blip>
          <a:srcRect/>
          <a:stretch>
            <a:fillRect/>
          </a:stretch>
        </p:blipFill>
        <p:spPr bwMode="auto">
          <a:xfrm>
            <a:off x="6889014" y="1639785"/>
            <a:ext cx="1298176" cy="100288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Python (programming language) - Wikipedia">
            <a:extLst>
              <a:ext uri="{FF2B5EF4-FFF2-40B4-BE49-F238E27FC236}">
                <a16:creationId xmlns:a16="http://schemas.microsoft.com/office/drawing/2014/main" id="{5E25FE6D-0173-10CF-C5EF-BBE0DC0161A5}"/>
              </a:ext>
            </a:extLst>
          </p:cNvPr>
          <p:cNvPicPr>
            <a:picLocks noChangeAspect="1" noChangeArrowheads="1"/>
          </p:cNvPicPr>
          <p:nvPr/>
        </p:nvPicPr>
        <p:blipFill>
          <a:blip r:embed="rId7">
            <a:clrChange>
              <a:clrFrom>
                <a:srgbClr val="FFFDFF"/>
              </a:clrFrom>
              <a:clrTo>
                <a:srgbClr val="FFFDFF">
                  <a:alpha val="0"/>
                </a:srgbClr>
              </a:clrTo>
            </a:clrChange>
            <a:extLst>
              <a:ext uri="{28A0092B-C50C-407E-A947-70E740481C1C}">
                <a14:useLocalDpi xmlns:a14="http://schemas.microsoft.com/office/drawing/2010/main" val="0"/>
              </a:ext>
            </a:extLst>
          </a:blip>
          <a:srcRect/>
          <a:stretch>
            <a:fillRect/>
          </a:stretch>
        </p:blipFill>
        <p:spPr bwMode="auto">
          <a:xfrm>
            <a:off x="8225997" y="3140020"/>
            <a:ext cx="1154955" cy="1154955"/>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REDCap Mobile App na App Store">
            <a:extLst>
              <a:ext uri="{FF2B5EF4-FFF2-40B4-BE49-F238E27FC236}">
                <a16:creationId xmlns:a16="http://schemas.microsoft.com/office/drawing/2014/main" id="{74D7D063-F368-32C2-F949-EA84BFCBDB32}"/>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l="29447" r="24700"/>
          <a:stretch/>
        </p:blipFill>
        <p:spPr bwMode="auto">
          <a:xfrm>
            <a:off x="7205421" y="4571404"/>
            <a:ext cx="1382125" cy="1582473"/>
          </a:xfrm>
          <a:prstGeom prst="rect">
            <a:avLst/>
          </a:prstGeom>
          <a:noFill/>
          <a:extLst>
            <a:ext uri="{909E8E84-426E-40DD-AFC4-6F175D3DCCD1}">
              <a14:hiddenFill xmlns:a14="http://schemas.microsoft.com/office/drawing/2010/main">
                <a:solidFill>
                  <a:srgbClr val="FFFFFF"/>
                </a:solidFill>
              </a14:hiddenFill>
            </a:ext>
          </a:extLst>
        </p:spPr>
      </p:pic>
      <p:sp>
        <p:nvSpPr>
          <p:cNvPr id="41" name="Retângulo 40">
            <a:extLst>
              <a:ext uri="{FF2B5EF4-FFF2-40B4-BE49-F238E27FC236}">
                <a16:creationId xmlns:a16="http://schemas.microsoft.com/office/drawing/2014/main" id="{A9485A5C-812A-CA2D-7612-A7EEBC57B22D}"/>
              </a:ext>
            </a:extLst>
          </p:cNvPr>
          <p:cNvSpPr/>
          <p:nvPr/>
        </p:nvSpPr>
        <p:spPr>
          <a:xfrm>
            <a:off x="5379533" y="3534595"/>
            <a:ext cx="1509481" cy="68073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4000" dirty="0">
                <a:latin typeface="Roboto" panose="02000000000000000000" pitchFamily="2" charset="0"/>
                <a:ea typeface="Roboto" panose="02000000000000000000" pitchFamily="2" charset="0"/>
                <a:cs typeface="Roboto" panose="02000000000000000000" pitchFamily="2" charset="0"/>
              </a:rPr>
              <a:t>API</a:t>
            </a:r>
          </a:p>
        </p:txBody>
      </p:sp>
    </p:spTree>
    <p:extLst>
      <p:ext uri="{BB962C8B-B14F-4D97-AF65-F5344CB8AC3E}">
        <p14:creationId xmlns:p14="http://schemas.microsoft.com/office/powerpoint/2010/main" val="222021513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Content Placeholder 3">
            <a:extLst>
              <a:ext uri="{FF2B5EF4-FFF2-40B4-BE49-F238E27FC236}">
                <a16:creationId xmlns:a16="http://schemas.microsoft.com/office/drawing/2014/main" id="{39545AB0-9B41-FFB9-29F0-BC007A55F834}"/>
              </a:ext>
            </a:extLst>
          </p:cNvPr>
          <p:cNvPicPr>
            <a:picLocks noGrp="1" noChangeAspect="1"/>
          </p:cNvPicPr>
          <p:nvPr>
            <p:ph idx="1"/>
          </p:nvPr>
        </p:nvPicPr>
        <p:blipFill>
          <a:blip r:embed="rId3"/>
          <a:stretch>
            <a:fillRect/>
          </a:stretch>
        </p:blipFill>
        <p:spPr>
          <a:xfrm>
            <a:off x="508495" y="1072462"/>
            <a:ext cx="5686469" cy="5370868"/>
          </a:xfrm>
          <a:prstGeom prst="rect">
            <a:avLst/>
          </a:prstGeom>
        </p:spPr>
      </p:pic>
      <p:pic>
        <p:nvPicPr>
          <p:cNvPr id="13" name="Picture 4">
            <a:extLst>
              <a:ext uri="{FF2B5EF4-FFF2-40B4-BE49-F238E27FC236}">
                <a16:creationId xmlns:a16="http://schemas.microsoft.com/office/drawing/2014/main" id="{429C9E2E-9A62-3133-5ADC-283B7242DF53}"/>
              </a:ext>
            </a:extLst>
          </p:cNvPr>
          <p:cNvPicPr>
            <a:picLocks noChangeAspect="1"/>
          </p:cNvPicPr>
          <p:nvPr/>
        </p:nvPicPr>
        <p:blipFill>
          <a:blip r:embed="rId4"/>
          <a:stretch>
            <a:fillRect/>
          </a:stretch>
        </p:blipFill>
        <p:spPr>
          <a:xfrm>
            <a:off x="6475760" y="1245938"/>
            <a:ext cx="4350937" cy="4759445"/>
          </a:xfrm>
          <a:prstGeom prst="rect">
            <a:avLst/>
          </a:prstGeom>
        </p:spPr>
      </p:pic>
      <p:sp>
        <p:nvSpPr>
          <p:cNvPr id="6" name="CaixaDeTexto 5">
            <a:extLst>
              <a:ext uri="{FF2B5EF4-FFF2-40B4-BE49-F238E27FC236}">
                <a16:creationId xmlns:a16="http://schemas.microsoft.com/office/drawing/2014/main" id="{EE17CEDB-8F90-6916-310B-A53BD8E03F11}"/>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7" name="CaixaDeTexto 6">
            <a:extLst>
              <a:ext uri="{FF2B5EF4-FFF2-40B4-BE49-F238E27FC236}">
                <a16:creationId xmlns:a16="http://schemas.microsoft.com/office/drawing/2014/main" id="{3566C2F8-9A06-F3AB-DF09-B520F86C4EA9}"/>
              </a:ext>
            </a:extLst>
          </p:cNvPr>
          <p:cNvSpPr txBox="1"/>
          <p:nvPr/>
        </p:nvSpPr>
        <p:spPr>
          <a:xfrm>
            <a:off x="643970" y="513587"/>
            <a:ext cx="734496"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API</a:t>
            </a:r>
          </a:p>
        </p:txBody>
      </p:sp>
    </p:spTree>
    <p:extLst>
      <p:ext uri="{BB962C8B-B14F-4D97-AF65-F5344CB8AC3E}">
        <p14:creationId xmlns:p14="http://schemas.microsoft.com/office/powerpoint/2010/main" val="91237236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3198311"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REFERÊNCIAS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3766865"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E OUTROS MATERIAIS</a:t>
            </a:r>
          </a:p>
        </p:txBody>
      </p:sp>
      <p:sp>
        <p:nvSpPr>
          <p:cNvPr id="32" name="CaixaDeTexto 31">
            <a:extLst>
              <a:ext uri="{FF2B5EF4-FFF2-40B4-BE49-F238E27FC236}">
                <a16:creationId xmlns:a16="http://schemas.microsoft.com/office/drawing/2014/main" id="{49CD4D50-2AE3-F96B-AE0A-0ADEBC959BDD}"/>
              </a:ext>
            </a:extLst>
          </p:cNvPr>
          <p:cNvSpPr txBox="1"/>
          <p:nvPr/>
        </p:nvSpPr>
        <p:spPr>
          <a:xfrm>
            <a:off x="454784" y="1011355"/>
            <a:ext cx="11093246" cy="5447645"/>
          </a:xfrm>
          <a:prstGeom prst="rect">
            <a:avLst/>
          </a:prstGeom>
          <a:noFill/>
        </p:spPr>
        <p:txBody>
          <a:bodyPr wrap="square">
            <a:spAutoFit/>
          </a:bodyPr>
          <a:lstStyle/>
          <a:p>
            <a:pPr algn="r"/>
            <a:r>
              <a:rPr lang="pt-PT" sz="1200" dirty="0">
                <a:effectLst/>
                <a:latin typeface="Open Sans" panose="020B0606030504020204" pitchFamily="34" charset="0"/>
                <a:ea typeface="Open Sans" panose="020B0606030504020204" pitchFamily="34" charset="0"/>
                <a:cs typeface="Open Sans" panose="020B0606030504020204" pitchFamily="34" charset="0"/>
              </a:rPr>
              <a:t>[1]</a:t>
            </a:r>
          </a:p>
          <a:p>
            <a:pPr>
              <a:spcBef>
                <a:spcPts val="0"/>
              </a:spcBef>
              <a:spcAft>
                <a:spcPts val="0"/>
              </a:spcAft>
            </a:pPr>
            <a:r>
              <a:rPr lang="pt-PT" sz="1200" dirty="0">
                <a:effectLst/>
                <a:latin typeface="Open Sans" panose="020B0606030504020204" pitchFamily="34" charset="0"/>
                <a:ea typeface="Open Sans" panose="020B0606030504020204" pitchFamily="34" charset="0"/>
                <a:cs typeface="Open Sans" panose="020B0606030504020204" pitchFamily="34" charset="0"/>
              </a:rPr>
              <a:t>P. 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Harris</a:t>
            </a:r>
            <a:r>
              <a:rPr lang="pt-PT" sz="1200" dirty="0">
                <a:effectLst/>
                <a:latin typeface="Open Sans" panose="020B0606030504020204" pitchFamily="34" charset="0"/>
                <a:ea typeface="Open Sans" panose="020B0606030504020204" pitchFamily="34" charset="0"/>
                <a:cs typeface="Open Sans" panose="020B0606030504020204" pitchFamily="34" charset="0"/>
              </a:rPr>
              <a:t>, R. Taylor, R.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Thielke</a:t>
            </a:r>
            <a:r>
              <a:rPr lang="pt-PT" sz="1200" dirty="0">
                <a:effectLst/>
                <a:latin typeface="Open Sans" panose="020B0606030504020204" pitchFamily="34" charset="0"/>
                <a:ea typeface="Open Sans" panose="020B0606030504020204" pitchFamily="34" charset="0"/>
                <a:cs typeface="Open Sans" panose="020B0606030504020204" pitchFamily="34" charset="0"/>
              </a:rPr>
              <a:t>, J.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Payne</a:t>
            </a:r>
            <a:r>
              <a:rPr lang="pt-PT" sz="1200" dirty="0">
                <a:effectLst/>
                <a:latin typeface="Open Sans" panose="020B0606030504020204" pitchFamily="34" charset="0"/>
                <a:ea typeface="Open Sans" panose="020B0606030504020204" pitchFamily="34" charset="0"/>
                <a:cs typeface="Open Sans" panose="020B0606030504020204" pitchFamily="34" charset="0"/>
              </a:rPr>
              <a:t>, N. Gonzalez, e J. G. Conde, «Research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electronic</a:t>
            </a:r>
            <a:r>
              <a:rPr lang="pt-PT" sz="1200" dirty="0">
                <a:effectLst/>
                <a:latin typeface="Open Sans" panose="020B0606030504020204" pitchFamily="34" charset="0"/>
                <a:ea typeface="Open Sans" panose="020B0606030504020204" pitchFamily="34" charset="0"/>
                <a:cs typeface="Open Sans" panose="020B0606030504020204" pitchFamily="34" charset="0"/>
              </a:rPr>
              <a:t> data capture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REDCap</a:t>
            </a:r>
            <a:r>
              <a:rPr lang="pt-PT" sz="1200" dirty="0">
                <a:effectLst/>
                <a:latin typeface="Open Sans" panose="020B0606030504020204" pitchFamily="34" charset="0"/>
                <a:ea typeface="Open Sans" panose="020B0606030504020204" pitchFamily="34" charset="0"/>
                <a:cs typeface="Open Sans" panose="020B0606030504020204" pitchFamily="34" charset="0"/>
              </a:rPr>
              <a:t>)--a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metadata-driven</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methodology</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and</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workflow</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process</a:t>
            </a:r>
            <a:r>
              <a:rPr lang="pt-PT" sz="1200" dirty="0">
                <a:effectLst/>
                <a:latin typeface="Open Sans" panose="020B0606030504020204" pitchFamily="34" charset="0"/>
                <a:ea typeface="Open Sans" panose="020B0606030504020204" pitchFamily="34" charset="0"/>
                <a:cs typeface="Open Sans" panose="020B0606030504020204" pitchFamily="34" charset="0"/>
              </a:rPr>
              <a:t> for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providing</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translational</a:t>
            </a:r>
            <a:r>
              <a:rPr lang="pt-PT" sz="1200" dirty="0">
                <a:effectLst/>
                <a:latin typeface="Open Sans" panose="020B0606030504020204" pitchFamily="34" charset="0"/>
                <a:ea typeface="Open Sans" panose="020B0606030504020204" pitchFamily="34" charset="0"/>
                <a:cs typeface="Open Sans" panose="020B0606030504020204" pitchFamily="34" charset="0"/>
              </a:rPr>
              <a:t> research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informatics</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support</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a:effectLst/>
                <a:latin typeface="Open Sans" panose="020B0606030504020204" pitchFamily="34" charset="0"/>
                <a:ea typeface="Open Sans" panose="020B0606030504020204" pitchFamily="34" charset="0"/>
                <a:cs typeface="Open Sans" panose="020B0606030504020204" pitchFamily="34" charset="0"/>
              </a:rPr>
              <a:t>J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Biomed</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Inform</a:t>
            </a:r>
            <a:r>
              <a:rPr lang="pt-PT" sz="1200" dirty="0">
                <a:effectLst/>
                <a:latin typeface="Open Sans" panose="020B0606030504020204" pitchFamily="34" charset="0"/>
                <a:ea typeface="Open Sans" panose="020B0606030504020204" pitchFamily="34" charset="0"/>
                <a:cs typeface="Open Sans" panose="020B0606030504020204" pitchFamily="34" charset="0"/>
              </a:rPr>
              <a:t>, vol. 42, n. 2, pp. 377–381, abr. 2009, doi: </a:t>
            </a:r>
            <a:r>
              <a:rPr lang="pt-PT" sz="1200" dirty="0">
                <a:effectLst/>
                <a:latin typeface="Open Sans" panose="020B0606030504020204" pitchFamily="34" charset="0"/>
                <a:ea typeface="Open Sans" panose="020B0606030504020204" pitchFamily="34" charset="0"/>
                <a:cs typeface="Open Sans" panose="020B0606030504020204" pitchFamily="34" charset="0"/>
                <a:hlinkClick r:id="rId3"/>
              </a:rPr>
              <a:t>10.1016/j.jbi.2008.08.010</a:t>
            </a:r>
            <a:r>
              <a:rPr lang="pt-PT" sz="1200" dirty="0">
                <a:effectLst/>
                <a:latin typeface="Open Sans" panose="020B0606030504020204" pitchFamily="34" charset="0"/>
                <a:ea typeface="Open Sans" panose="020B0606030504020204" pitchFamily="34" charset="0"/>
                <a:cs typeface="Open Sans" panose="020B0606030504020204" pitchFamily="34" charset="0"/>
              </a:rPr>
              <a:t>.</a:t>
            </a:r>
          </a:p>
          <a:p>
            <a:pPr algn="r"/>
            <a:r>
              <a:rPr lang="pt-PT" sz="1200" dirty="0">
                <a:effectLst/>
                <a:latin typeface="Open Sans" panose="020B0606030504020204" pitchFamily="34" charset="0"/>
                <a:ea typeface="Open Sans" panose="020B0606030504020204" pitchFamily="34" charset="0"/>
                <a:cs typeface="Open Sans" panose="020B0606030504020204" pitchFamily="34" charset="0"/>
              </a:rPr>
              <a:t>[2]</a:t>
            </a:r>
          </a:p>
          <a:p>
            <a:pPr>
              <a:spcBef>
                <a:spcPts val="0"/>
              </a:spcBef>
              <a:spcAft>
                <a:spcPts val="0"/>
              </a:spcAft>
            </a:pPr>
            <a:r>
              <a:rPr lang="pt-PT" sz="1200" dirty="0">
                <a:effectLst/>
                <a:latin typeface="Open Sans" panose="020B0606030504020204" pitchFamily="34" charset="0"/>
                <a:ea typeface="Open Sans" panose="020B0606030504020204" pitchFamily="34" charset="0"/>
                <a:cs typeface="Open Sans" panose="020B0606030504020204" pitchFamily="34" charset="0"/>
              </a:rPr>
              <a:t>P. 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Harris</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et</a:t>
            </a:r>
            <a:r>
              <a:rPr lang="pt-PT" sz="1200" i="1" dirty="0">
                <a:effectLst/>
                <a:latin typeface="Open Sans" panose="020B0606030504020204" pitchFamily="34" charset="0"/>
                <a:ea typeface="Open Sans" panose="020B0606030504020204" pitchFamily="34" charset="0"/>
                <a:cs typeface="Open Sans" panose="020B0606030504020204" pitchFamily="34" charset="0"/>
              </a:rPr>
              <a:t> al.</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The</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REDCap</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consortium</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Building</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an</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international</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community</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of</a:t>
            </a:r>
            <a:r>
              <a:rPr lang="pt-PT" sz="1200" dirty="0">
                <a:effectLst/>
                <a:latin typeface="Open Sans" panose="020B0606030504020204" pitchFamily="34" charset="0"/>
                <a:ea typeface="Open Sans" panose="020B0606030504020204" pitchFamily="34" charset="0"/>
                <a:cs typeface="Open Sans" panose="020B0606030504020204" pitchFamily="34" charset="0"/>
              </a:rPr>
              <a:t> software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platform</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partners</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a:effectLst/>
                <a:latin typeface="Open Sans" panose="020B0606030504020204" pitchFamily="34" charset="0"/>
                <a:ea typeface="Open Sans" panose="020B0606030504020204" pitchFamily="34" charset="0"/>
                <a:cs typeface="Open Sans" panose="020B0606030504020204" pitchFamily="34" charset="0"/>
              </a:rPr>
              <a:t>J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Biomed</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Inform</a:t>
            </a:r>
            <a:r>
              <a:rPr lang="pt-PT" sz="1200" dirty="0">
                <a:effectLst/>
                <a:latin typeface="Open Sans" panose="020B0606030504020204" pitchFamily="34" charset="0"/>
                <a:ea typeface="Open Sans" panose="020B0606030504020204" pitchFamily="34" charset="0"/>
                <a:cs typeface="Open Sans" panose="020B0606030504020204" pitchFamily="34" charset="0"/>
              </a:rPr>
              <a:t>, vol. 95, p. 103208, jul. 2019, doi: </a:t>
            </a:r>
            <a:r>
              <a:rPr lang="pt-PT" sz="1200" dirty="0">
                <a:effectLst/>
                <a:latin typeface="Open Sans" panose="020B0606030504020204" pitchFamily="34" charset="0"/>
                <a:ea typeface="Open Sans" panose="020B0606030504020204" pitchFamily="34" charset="0"/>
                <a:cs typeface="Open Sans" panose="020B0606030504020204" pitchFamily="34" charset="0"/>
                <a:hlinkClick r:id="rId4"/>
              </a:rPr>
              <a:t>10.1016/j.jbi.2019.103208</a:t>
            </a:r>
            <a:r>
              <a:rPr lang="pt-PT" sz="1200" dirty="0">
                <a:effectLst/>
                <a:latin typeface="Open Sans" panose="020B0606030504020204" pitchFamily="34" charset="0"/>
                <a:ea typeface="Open Sans" panose="020B0606030504020204" pitchFamily="34" charset="0"/>
                <a:cs typeface="Open Sans" panose="020B0606030504020204" pitchFamily="34" charset="0"/>
              </a:rPr>
              <a:t>.</a:t>
            </a:r>
          </a:p>
          <a:p>
            <a:pPr algn="r"/>
            <a:r>
              <a:rPr lang="pt-PT" sz="1200" dirty="0">
                <a:effectLst/>
                <a:latin typeface="Open Sans" panose="020B0606030504020204" pitchFamily="34" charset="0"/>
                <a:ea typeface="Open Sans" panose="020B0606030504020204" pitchFamily="34" charset="0"/>
                <a:cs typeface="Open Sans" panose="020B0606030504020204" pitchFamily="34" charset="0"/>
              </a:rPr>
              <a:t>[3]</a:t>
            </a:r>
          </a:p>
          <a:p>
            <a:pPr>
              <a:spcBef>
                <a:spcPts val="0"/>
              </a:spcBef>
              <a:spcAft>
                <a:spcPts val="0"/>
              </a:spcAft>
            </a:pPr>
            <a:r>
              <a:rPr lang="pt-PT" sz="1200" dirty="0">
                <a:effectLst/>
                <a:latin typeface="Open Sans" panose="020B0606030504020204" pitchFamily="34" charset="0"/>
                <a:ea typeface="Open Sans" panose="020B0606030504020204" pitchFamily="34" charset="0"/>
                <a:cs typeface="Open Sans" panose="020B0606030504020204" pitchFamily="34" charset="0"/>
              </a:rPr>
              <a:t>A. C. Cheng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et</a:t>
            </a:r>
            <a:r>
              <a:rPr lang="pt-PT" sz="1200" i="1" dirty="0">
                <a:effectLst/>
                <a:latin typeface="Open Sans" panose="020B0606030504020204" pitchFamily="34" charset="0"/>
                <a:ea typeface="Open Sans" panose="020B0606030504020204" pitchFamily="34" charset="0"/>
                <a:cs typeface="Open Sans" panose="020B0606030504020204" pitchFamily="34" charset="0"/>
              </a:rPr>
              <a:t> al.</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REDCap</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on</a:t>
            </a:r>
            <a:r>
              <a:rPr lang="pt-PT" sz="1200" dirty="0">
                <a:effectLst/>
                <a:latin typeface="Open Sans" panose="020B0606030504020204" pitchFamily="34" charset="0"/>
                <a:ea typeface="Open Sans" panose="020B0606030504020204" pitchFamily="34" charset="0"/>
                <a:cs typeface="Open Sans" panose="020B0606030504020204" pitchFamily="34" charset="0"/>
              </a:rPr>
              <a:t> FHIR: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Clinical</a:t>
            </a:r>
            <a:r>
              <a:rPr lang="pt-PT" sz="1200" dirty="0">
                <a:effectLst/>
                <a:latin typeface="Open Sans" panose="020B0606030504020204" pitchFamily="34" charset="0"/>
                <a:ea typeface="Open Sans" panose="020B0606030504020204" pitchFamily="34" charset="0"/>
                <a:cs typeface="Open Sans" panose="020B0606030504020204" pitchFamily="34" charset="0"/>
              </a:rPr>
              <a:t> Data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Interoperability</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Services</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a:effectLst/>
                <a:latin typeface="Open Sans" panose="020B0606030504020204" pitchFamily="34" charset="0"/>
                <a:ea typeface="Open Sans" panose="020B0606030504020204" pitchFamily="34" charset="0"/>
                <a:cs typeface="Open Sans" panose="020B0606030504020204" pitchFamily="34" charset="0"/>
              </a:rPr>
              <a:t>J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Biomed</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Inform</a:t>
            </a:r>
            <a:r>
              <a:rPr lang="pt-PT" sz="1200" dirty="0">
                <a:effectLst/>
                <a:latin typeface="Open Sans" panose="020B0606030504020204" pitchFamily="34" charset="0"/>
                <a:ea typeface="Open Sans" panose="020B0606030504020204" pitchFamily="34" charset="0"/>
                <a:cs typeface="Open Sans" panose="020B0606030504020204" pitchFamily="34" charset="0"/>
              </a:rPr>
              <a:t>, vol. 121, p. 103871, set. 2021, doi: </a:t>
            </a:r>
            <a:r>
              <a:rPr lang="pt-PT" sz="1200" dirty="0">
                <a:effectLst/>
                <a:latin typeface="Open Sans" panose="020B0606030504020204" pitchFamily="34" charset="0"/>
                <a:ea typeface="Open Sans" panose="020B0606030504020204" pitchFamily="34" charset="0"/>
                <a:cs typeface="Open Sans" panose="020B0606030504020204" pitchFamily="34" charset="0"/>
                <a:hlinkClick r:id="rId5"/>
              </a:rPr>
              <a:t>10.1016/j.jbi.2021.103871</a:t>
            </a:r>
            <a:r>
              <a:rPr lang="pt-PT" sz="1200" dirty="0">
                <a:effectLst/>
                <a:latin typeface="Open Sans" panose="020B0606030504020204" pitchFamily="34" charset="0"/>
                <a:ea typeface="Open Sans" panose="020B0606030504020204" pitchFamily="34" charset="0"/>
                <a:cs typeface="Open Sans" panose="020B0606030504020204" pitchFamily="34" charset="0"/>
              </a:rPr>
              <a:t>.</a:t>
            </a:r>
          </a:p>
          <a:p>
            <a:pPr algn="r"/>
            <a:r>
              <a:rPr lang="pt-PT" sz="1200" dirty="0">
                <a:effectLst/>
                <a:latin typeface="Open Sans" panose="020B0606030504020204" pitchFamily="34" charset="0"/>
                <a:ea typeface="Open Sans" panose="020B0606030504020204" pitchFamily="34" charset="0"/>
                <a:cs typeface="Open Sans" panose="020B0606030504020204" pitchFamily="34" charset="0"/>
              </a:rPr>
              <a:t>[4]</a:t>
            </a:r>
          </a:p>
          <a:p>
            <a:pPr>
              <a:spcBef>
                <a:spcPts val="0"/>
              </a:spcBef>
              <a:spcAft>
                <a:spcPts val="0"/>
              </a:spcAft>
            </a:pPr>
            <a:r>
              <a:rPr lang="pt-PT" sz="1200" dirty="0">
                <a:effectLst/>
                <a:latin typeface="Open Sans" panose="020B0606030504020204" pitchFamily="34" charset="0"/>
                <a:ea typeface="Open Sans" panose="020B0606030504020204" pitchFamily="34" charset="0"/>
                <a:cs typeface="Open Sans" panose="020B0606030504020204" pitchFamily="34" charset="0"/>
              </a:rPr>
              <a:t>K. K. S. Garcia e A. 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Abrahão</a:t>
            </a:r>
            <a:r>
              <a:rPr lang="pt-PT" sz="1200" dirty="0">
                <a:effectLst/>
                <a:latin typeface="Open Sans" panose="020B0606030504020204" pitchFamily="34" charset="0"/>
                <a:ea typeface="Open Sans" panose="020B0606030504020204" pitchFamily="34" charset="0"/>
                <a:cs typeface="Open Sans" panose="020B0606030504020204" pitchFamily="34" charset="0"/>
              </a:rPr>
              <a:t>, «Research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Development</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Using</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REDCap</a:t>
            </a:r>
            <a:r>
              <a:rPr lang="pt-PT" sz="1200" dirty="0">
                <a:effectLst/>
                <a:latin typeface="Open Sans" panose="020B0606030504020204" pitchFamily="34" charset="0"/>
                <a:ea typeface="Open Sans" panose="020B0606030504020204" pitchFamily="34" charset="0"/>
                <a:cs typeface="Open Sans" panose="020B0606030504020204" pitchFamily="34" charset="0"/>
              </a:rPr>
              <a:t> Software»,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Healthc</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Inform</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Res</a:t>
            </a:r>
            <a:r>
              <a:rPr lang="pt-PT" sz="1200" dirty="0">
                <a:effectLst/>
                <a:latin typeface="Open Sans" panose="020B0606030504020204" pitchFamily="34" charset="0"/>
                <a:ea typeface="Open Sans" panose="020B0606030504020204" pitchFamily="34" charset="0"/>
                <a:cs typeface="Open Sans" panose="020B0606030504020204" pitchFamily="34" charset="0"/>
              </a:rPr>
              <a:t>, vol. 27, n. 4, pp. 341–349, out. 2021, doi: </a:t>
            </a:r>
            <a:r>
              <a:rPr lang="pt-PT" sz="1200" dirty="0">
                <a:effectLst/>
                <a:latin typeface="Open Sans" panose="020B0606030504020204" pitchFamily="34" charset="0"/>
                <a:ea typeface="Open Sans" panose="020B0606030504020204" pitchFamily="34" charset="0"/>
                <a:cs typeface="Open Sans" panose="020B0606030504020204" pitchFamily="34" charset="0"/>
                <a:hlinkClick r:id="rId6"/>
              </a:rPr>
              <a:t>10.4258/hir.2021.27.4.341</a:t>
            </a:r>
            <a:r>
              <a:rPr lang="pt-PT" sz="1200" dirty="0">
                <a:effectLst/>
                <a:latin typeface="Open Sans" panose="020B0606030504020204" pitchFamily="34" charset="0"/>
                <a:ea typeface="Open Sans" panose="020B0606030504020204" pitchFamily="34" charset="0"/>
                <a:cs typeface="Open Sans" panose="020B0606030504020204" pitchFamily="34" charset="0"/>
              </a:rPr>
              <a:t>.</a:t>
            </a:r>
          </a:p>
          <a:p>
            <a:pPr algn="r"/>
            <a:r>
              <a:rPr lang="pt-PT" sz="1200" dirty="0">
                <a:effectLst/>
                <a:latin typeface="Open Sans" panose="020B0606030504020204" pitchFamily="34" charset="0"/>
                <a:ea typeface="Open Sans" panose="020B0606030504020204" pitchFamily="34" charset="0"/>
                <a:cs typeface="Open Sans" panose="020B0606030504020204" pitchFamily="34" charset="0"/>
              </a:rPr>
              <a:t>[5]</a:t>
            </a:r>
          </a:p>
          <a:p>
            <a:pPr>
              <a:spcBef>
                <a:spcPts val="0"/>
              </a:spcBef>
              <a:spcAft>
                <a:spcPts val="0"/>
              </a:spcAft>
            </a:pPr>
            <a:r>
              <a:rPr lang="pt-PT" sz="1200" dirty="0">
                <a:effectLst/>
                <a:latin typeface="Open Sans" panose="020B0606030504020204" pitchFamily="34" charset="0"/>
                <a:ea typeface="Open Sans" panose="020B0606030504020204" pitchFamily="34" charset="0"/>
                <a:cs typeface="Open Sans" panose="020B0606030504020204" pitchFamily="34" charset="0"/>
              </a:rPr>
              <a:t>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Gadsden</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et</a:t>
            </a:r>
            <a:r>
              <a:rPr lang="pt-PT" sz="1200" i="1" dirty="0">
                <a:effectLst/>
                <a:latin typeface="Open Sans" panose="020B0606030504020204" pitchFamily="34" charset="0"/>
                <a:ea typeface="Open Sans" panose="020B0606030504020204" pitchFamily="34" charset="0"/>
                <a:cs typeface="Open Sans" panose="020B0606030504020204" pitchFamily="34" charset="0"/>
              </a:rPr>
              <a:t> al.</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Using</a:t>
            </a:r>
            <a:r>
              <a:rPr lang="pt-PT" sz="1200" dirty="0">
                <a:effectLst/>
                <a:latin typeface="Open Sans" panose="020B0606030504020204" pitchFamily="34" charset="0"/>
                <a:ea typeface="Open Sans" panose="020B0606030504020204" pitchFamily="34" charset="0"/>
                <a:cs typeface="Open Sans" panose="020B0606030504020204" pitchFamily="34" charset="0"/>
              </a:rPr>
              <a:t> 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computerised</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database</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REDCap</a:t>
            </a:r>
            <a:r>
              <a:rPr lang="pt-PT" sz="1200" dirty="0">
                <a:effectLst/>
                <a:latin typeface="Open Sans" panose="020B0606030504020204" pitchFamily="34" charset="0"/>
                <a:ea typeface="Open Sans" panose="020B0606030504020204" pitchFamily="34" charset="0"/>
                <a:cs typeface="Open Sans" panose="020B0606030504020204" pitchFamily="34" charset="0"/>
              </a:rPr>
              <a:t>) to monitor influenza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vaccination</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coverage</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of</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healthcare</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workers</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and</a:t>
            </a:r>
            <a:r>
              <a:rPr lang="pt-PT" sz="1200" dirty="0">
                <a:effectLst/>
                <a:latin typeface="Open Sans" panose="020B0606030504020204" pitchFamily="34" charset="0"/>
                <a:ea typeface="Open Sans" panose="020B0606030504020204" pitchFamily="34" charset="0"/>
                <a:cs typeface="Open Sans" panose="020B0606030504020204" pitchFamily="34" charset="0"/>
              </a:rPr>
              <a:t> staff in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South</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Eastern</a:t>
            </a:r>
            <a:r>
              <a:rPr lang="pt-PT" sz="1200" dirty="0">
                <a:effectLst/>
                <a:latin typeface="Open Sans" panose="020B0606030504020204" pitchFamily="34" charset="0"/>
                <a:ea typeface="Open Sans" panose="020B0606030504020204" pitchFamily="34" charset="0"/>
                <a:cs typeface="Open Sans" panose="020B0606030504020204" pitchFamily="34" charset="0"/>
              </a:rPr>
              <a:t> Sydney Local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Health</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District</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Aust</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Health</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Rev</a:t>
            </a:r>
            <a:r>
              <a:rPr lang="pt-PT" sz="1200" dirty="0">
                <a:effectLst/>
                <a:latin typeface="Open Sans" panose="020B0606030504020204" pitchFamily="34" charset="0"/>
                <a:ea typeface="Open Sans" panose="020B0606030504020204" pitchFamily="34" charset="0"/>
                <a:cs typeface="Open Sans" panose="020B0606030504020204" pitchFamily="34" charset="0"/>
              </a:rPr>
              <a:t>, vol. 45, n. 1, pp. 97–103, fev. 2021, doi: </a:t>
            </a:r>
            <a:r>
              <a:rPr lang="pt-PT" sz="1200" dirty="0">
                <a:effectLst/>
                <a:latin typeface="Open Sans" panose="020B0606030504020204" pitchFamily="34" charset="0"/>
                <a:ea typeface="Open Sans" panose="020B0606030504020204" pitchFamily="34" charset="0"/>
                <a:cs typeface="Open Sans" panose="020B0606030504020204" pitchFamily="34" charset="0"/>
                <a:hlinkClick r:id="rId7"/>
              </a:rPr>
              <a:t>10.1071/AH20006</a:t>
            </a:r>
            <a:r>
              <a:rPr lang="pt-PT" sz="1200" dirty="0">
                <a:effectLst/>
                <a:latin typeface="Open Sans" panose="020B0606030504020204" pitchFamily="34" charset="0"/>
                <a:ea typeface="Open Sans" panose="020B0606030504020204" pitchFamily="34" charset="0"/>
                <a:cs typeface="Open Sans" panose="020B0606030504020204" pitchFamily="34" charset="0"/>
              </a:rPr>
              <a:t>.</a:t>
            </a:r>
          </a:p>
          <a:p>
            <a:pPr algn="r"/>
            <a:r>
              <a:rPr lang="pt-PT" sz="1200" dirty="0">
                <a:effectLst/>
                <a:latin typeface="Open Sans" panose="020B0606030504020204" pitchFamily="34" charset="0"/>
                <a:ea typeface="Open Sans" panose="020B0606030504020204" pitchFamily="34" charset="0"/>
                <a:cs typeface="Open Sans" panose="020B0606030504020204" pitchFamily="34" charset="0"/>
              </a:rPr>
              <a:t>[6]</a:t>
            </a:r>
          </a:p>
          <a:p>
            <a:pPr>
              <a:spcBef>
                <a:spcPts val="0"/>
              </a:spcBef>
              <a:spcAft>
                <a:spcPts val="0"/>
              </a:spcAft>
            </a:pPr>
            <a:r>
              <a:rPr lang="pt-PT" sz="1200" dirty="0">
                <a:effectLst/>
                <a:latin typeface="Open Sans" panose="020B0606030504020204" pitchFamily="34" charset="0"/>
                <a:ea typeface="Open Sans" panose="020B0606030504020204" pitchFamily="34" charset="0"/>
                <a:cs typeface="Open Sans" panose="020B0606030504020204" pitchFamily="34" charset="0"/>
              </a:rPr>
              <a:t>S. Crane, R. S. Comer, A. D.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Arenson</a:t>
            </a:r>
            <a:r>
              <a:rPr lang="pt-PT" sz="1200" dirty="0">
                <a:effectLst/>
                <a:latin typeface="Open Sans" panose="020B0606030504020204" pitchFamily="34" charset="0"/>
                <a:ea typeface="Open Sans" panose="020B0606030504020204" pitchFamily="34" charset="0"/>
                <a:cs typeface="Open Sans" panose="020B0606030504020204" pitchFamily="34" charset="0"/>
              </a:rPr>
              <a:t>, e C.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Draucker</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Using</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REDCap</a:t>
            </a:r>
            <a:r>
              <a:rPr lang="pt-PT" sz="1200" dirty="0">
                <a:effectLst/>
                <a:latin typeface="Open Sans" panose="020B0606030504020204" pitchFamily="34" charset="0"/>
                <a:ea typeface="Open Sans" panose="020B0606030504020204" pitchFamily="34" charset="0"/>
                <a:cs typeface="Open Sans" panose="020B0606030504020204" pitchFamily="34" charset="0"/>
              </a:rPr>
              <a:t> to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Facilitate</a:t>
            </a:r>
            <a:r>
              <a:rPr lang="pt-PT" sz="1200" dirty="0">
                <a:effectLst/>
                <a:latin typeface="Open Sans" panose="020B0606030504020204" pitchFamily="34" charset="0"/>
                <a:ea typeface="Open Sans" panose="020B0606030504020204" pitchFamily="34" charset="0"/>
                <a:cs typeface="Open Sans" panose="020B0606030504020204" pitchFamily="34" charset="0"/>
              </a:rPr>
              <a:t> Web-</a:t>
            </a:r>
            <a:r>
              <a:rPr lang="pt-PT" sz="1200" dirty="0" err="1">
                <a:effectLst/>
                <a:latin typeface="Open Sans" panose="020B0606030504020204" pitchFamily="34" charset="0"/>
                <a:ea typeface="Open Sans" panose="020B0606030504020204" pitchFamily="34" charset="0"/>
                <a:cs typeface="Open Sans" panose="020B0606030504020204" pitchFamily="34" charset="0"/>
              </a:rPr>
              <a:t>Based</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Therapeutic</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Intervention</a:t>
            </a:r>
            <a:r>
              <a:rPr lang="pt-PT" sz="1200" dirty="0">
                <a:effectLst/>
                <a:latin typeface="Open Sans" panose="020B0606030504020204" pitchFamily="34" charset="0"/>
                <a:ea typeface="Open Sans" panose="020B0606030504020204" pitchFamily="34" charset="0"/>
                <a:cs typeface="Open Sans" panose="020B0606030504020204" pitchFamily="34" charset="0"/>
              </a:rPr>
              <a:t> Research»,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Nurs</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Res</a:t>
            </a:r>
            <a:r>
              <a:rPr lang="pt-PT" sz="1200" dirty="0">
                <a:effectLst/>
                <a:latin typeface="Open Sans" panose="020B0606030504020204" pitchFamily="34" charset="0"/>
                <a:ea typeface="Open Sans" panose="020B0606030504020204" pitchFamily="34" charset="0"/>
                <a:cs typeface="Open Sans" panose="020B0606030504020204" pitchFamily="34" charset="0"/>
              </a:rPr>
              <a:t>, vol. 68, n. 6, pp. 483–487, dez. 2019, doi: </a:t>
            </a:r>
            <a:r>
              <a:rPr lang="pt-PT" sz="1200" dirty="0">
                <a:effectLst/>
                <a:latin typeface="Open Sans" panose="020B0606030504020204" pitchFamily="34" charset="0"/>
                <a:ea typeface="Open Sans" panose="020B0606030504020204" pitchFamily="34" charset="0"/>
                <a:cs typeface="Open Sans" panose="020B0606030504020204" pitchFamily="34" charset="0"/>
                <a:hlinkClick r:id="rId8"/>
              </a:rPr>
              <a:t>10.1097/NNR.0000000000000367</a:t>
            </a:r>
            <a:r>
              <a:rPr lang="pt-PT" sz="1200" dirty="0">
                <a:effectLst/>
                <a:latin typeface="Open Sans" panose="020B0606030504020204" pitchFamily="34" charset="0"/>
                <a:ea typeface="Open Sans" panose="020B0606030504020204" pitchFamily="34" charset="0"/>
                <a:cs typeface="Open Sans" panose="020B0606030504020204" pitchFamily="34" charset="0"/>
              </a:rPr>
              <a:t>.</a:t>
            </a:r>
          </a:p>
          <a:p>
            <a:pPr algn="r"/>
            <a:r>
              <a:rPr lang="pt-PT" sz="1200" dirty="0">
                <a:effectLst/>
                <a:latin typeface="Open Sans" panose="020B0606030504020204" pitchFamily="34" charset="0"/>
                <a:ea typeface="Open Sans" panose="020B0606030504020204" pitchFamily="34" charset="0"/>
                <a:cs typeface="Open Sans" panose="020B0606030504020204" pitchFamily="34" charset="0"/>
              </a:rPr>
              <a:t>[7]</a:t>
            </a:r>
          </a:p>
          <a:p>
            <a:pPr>
              <a:spcBef>
                <a:spcPts val="0"/>
              </a:spcBef>
              <a:spcAft>
                <a:spcPts val="0"/>
              </a:spcAft>
            </a:pPr>
            <a:r>
              <a:rPr lang="pt-PT" sz="1200" dirty="0">
                <a:effectLst/>
                <a:latin typeface="Open Sans" panose="020B0606030504020204" pitchFamily="34" charset="0"/>
                <a:ea typeface="Open Sans" panose="020B0606030504020204" pitchFamily="34" charset="0"/>
                <a:cs typeface="Open Sans" panose="020B0606030504020204" pitchFamily="34" charset="0"/>
              </a:rPr>
              <a:t>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Marroquin</a:t>
            </a:r>
            <a:r>
              <a:rPr lang="pt-PT" sz="1200" dirty="0">
                <a:effectLst/>
                <a:latin typeface="Open Sans" panose="020B0606030504020204" pitchFamily="34" charset="0"/>
                <a:ea typeface="Open Sans" panose="020B0606030504020204" pitchFamily="34" charset="0"/>
                <a:cs typeface="Open Sans" panose="020B0606030504020204" pitchFamily="34" charset="0"/>
              </a:rPr>
              <a:t> Rivera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et</a:t>
            </a:r>
            <a:r>
              <a:rPr lang="pt-PT" sz="1200" i="1" dirty="0">
                <a:effectLst/>
                <a:latin typeface="Open Sans" panose="020B0606030504020204" pitchFamily="34" charset="0"/>
                <a:ea typeface="Open Sans" panose="020B0606030504020204" pitchFamily="34" charset="0"/>
                <a:cs typeface="Open Sans" panose="020B0606030504020204" pitchFamily="34" charset="0"/>
              </a:rPr>
              <a:t> al.</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Implementing</a:t>
            </a:r>
            <a:r>
              <a:rPr lang="pt-PT" sz="1200" dirty="0">
                <a:effectLst/>
                <a:latin typeface="Open Sans" panose="020B0606030504020204" pitchFamily="34" charset="0"/>
                <a:ea typeface="Open Sans" panose="020B0606030504020204" pitchFamily="34" charset="0"/>
                <a:cs typeface="Open Sans" panose="020B0606030504020204" pitchFamily="34" charset="0"/>
              </a:rPr>
              <a:t> 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Redcap-based</a:t>
            </a:r>
            <a:r>
              <a:rPr lang="pt-PT" sz="1200" dirty="0">
                <a:effectLst/>
                <a:latin typeface="Open Sans" panose="020B0606030504020204" pitchFamily="34" charset="0"/>
                <a:ea typeface="Open Sans" panose="020B0606030504020204" pitchFamily="34" charset="0"/>
                <a:cs typeface="Open Sans" panose="020B0606030504020204" pitchFamily="34" charset="0"/>
              </a:rPr>
              <a:t> research data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collection</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system</a:t>
            </a:r>
            <a:r>
              <a:rPr lang="pt-PT" sz="1200" dirty="0">
                <a:effectLst/>
                <a:latin typeface="Open Sans" panose="020B0606030504020204" pitchFamily="34" charset="0"/>
                <a:ea typeface="Open Sans" panose="020B0606030504020204" pitchFamily="34" charset="0"/>
                <a:cs typeface="Open Sans" panose="020B0606030504020204" pitchFamily="34" charset="0"/>
              </a:rPr>
              <a:t> for mental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health</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Rev</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Colomb</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Psiquiatr</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Engl</a:t>
            </a:r>
            <a:r>
              <a:rPr lang="pt-PT" sz="1200" i="1" dirty="0">
                <a:effectLst/>
                <a:latin typeface="Open Sans" panose="020B0606030504020204" pitchFamily="34" charset="0"/>
                <a:ea typeface="Open Sans" panose="020B0606030504020204" pitchFamily="34" charset="0"/>
                <a:cs typeface="Open Sans" panose="020B0606030504020204" pitchFamily="34" charset="0"/>
              </a:rPr>
              <a:t> Ed)</a:t>
            </a:r>
            <a:r>
              <a:rPr lang="pt-PT" sz="1200" dirty="0">
                <a:effectLst/>
                <a:latin typeface="Open Sans" panose="020B0606030504020204" pitchFamily="34" charset="0"/>
                <a:ea typeface="Open Sans" panose="020B0606030504020204" pitchFamily="34" charset="0"/>
                <a:cs typeface="Open Sans" panose="020B0606030504020204" pitchFamily="34" charset="0"/>
              </a:rPr>
              <a:t>, vol. 50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Suppl</a:t>
            </a:r>
            <a:r>
              <a:rPr lang="pt-PT" sz="1200" dirty="0">
                <a:effectLst/>
                <a:latin typeface="Open Sans" panose="020B0606030504020204" pitchFamily="34" charset="0"/>
                <a:ea typeface="Open Sans" panose="020B0606030504020204" pitchFamily="34" charset="0"/>
                <a:cs typeface="Open Sans" panose="020B0606030504020204" pitchFamily="34" charset="0"/>
              </a:rPr>
              <a:t> 1, pp. 110–115, jul. 2021, doi: </a:t>
            </a:r>
            <a:r>
              <a:rPr lang="pt-PT" sz="1200" dirty="0">
                <a:effectLst/>
                <a:latin typeface="Open Sans" panose="020B0606030504020204" pitchFamily="34" charset="0"/>
                <a:ea typeface="Open Sans" panose="020B0606030504020204" pitchFamily="34" charset="0"/>
                <a:cs typeface="Open Sans" panose="020B0606030504020204" pitchFamily="34" charset="0"/>
                <a:hlinkClick r:id="rId9"/>
              </a:rPr>
              <a:t>10.1016/j.rcpeng.2021.06.004</a:t>
            </a:r>
            <a:r>
              <a:rPr lang="pt-PT" sz="1200" dirty="0">
                <a:effectLst/>
                <a:latin typeface="Open Sans" panose="020B0606030504020204" pitchFamily="34" charset="0"/>
                <a:ea typeface="Open Sans" panose="020B0606030504020204" pitchFamily="34" charset="0"/>
                <a:cs typeface="Open Sans" panose="020B0606030504020204" pitchFamily="34" charset="0"/>
              </a:rPr>
              <a:t>.</a:t>
            </a:r>
          </a:p>
          <a:p>
            <a:pPr algn="r"/>
            <a:r>
              <a:rPr lang="pt-PT" sz="1200" dirty="0">
                <a:effectLst/>
                <a:latin typeface="Open Sans" panose="020B0606030504020204" pitchFamily="34" charset="0"/>
                <a:ea typeface="Open Sans" panose="020B0606030504020204" pitchFamily="34" charset="0"/>
                <a:cs typeface="Open Sans" panose="020B0606030504020204" pitchFamily="34" charset="0"/>
              </a:rPr>
              <a:t>[8]</a:t>
            </a:r>
          </a:p>
          <a:p>
            <a:pPr>
              <a:spcBef>
                <a:spcPts val="0"/>
              </a:spcBef>
              <a:spcAft>
                <a:spcPts val="0"/>
              </a:spcAft>
            </a:pPr>
            <a:r>
              <a:rPr lang="pt-PT" sz="1200" dirty="0">
                <a:effectLst/>
                <a:latin typeface="Open Sans" panose="020B0606030504020204" pitchFamily="34" charset="0"/>
                <a:ea typeface="Open Sans" panose="020B0606030504020204" pitchFamily="34" charset="0"/>
                <a:cs typeface="Open Sans" panose="020B0606030504020204" pitchFamily="34" charset="0"/>
              </a:rPr>
              <a:t>S. B.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Gesell</a:t>
            </a:r>
            <a:r>
              <a:rPr lang="pt-PT" sz="1200" dirty="0">
                <a:effectLst/>
                <a:latin typeface="Open Sans" panose="020B0606030504020204" pitchFamily="34" charset="0"/>
                <a:ea typeface="Open Sans" panose="020B0606030504020204" pitchFamily="34" charset="0"/>
                <a:cs typeface="Open Sans" panose="020B0606030504020204" pitchFamily="34" charset="0"/>
              </a:rPr>
              <a:t>, J. R.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Halladay</a:t>
            </a:r>
            <a:r>
              <a:rPr lang="pt-PT" sz="1200" dirty="0">
                <a:effectLst/>
                <a:latin typeface="Open Sans" panose="020B0606030504020204" pitchFamily="34" charset="0"/>
                <a:ea typeface="Open Sans" panose="020B0606030504020204" pitchFamily="34" charset="0"/>
                <a:cs typeface="Open Sans" panose="020B0606030504020204" pitchFamily="34" charset="0"/>
              </a:rPr>
              <a:t>, L. H.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Mettam</a:t>
            </a:r>
            <a:r>
              <a:rPr lang="pt-PT" sz="1200" dirty="0">
                <a:effectLst/>
                <a:latin typeface="Open Sans" panose="020B0606030504020204" pitchFamily="34" charset="0"/>
                <a:ea typeface="Open Sans" panose="020B0606030504020204" pitchFamily="34" charset="0"/>
                <a:cs typeface="Open Sans" panose="020B0606030504020204" pitchFamily="34" charset="0"/>
              </a:rPr>
              <a:t>, M. E.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Sissine</a:t>
            </a:r>
            <a:r>
              <a:rPr lang="pt-PT" sz="1200" dirty="0">
                <a:effectLst/>
                <a:latin typeface="Open Sans" panose="020B0606030504020204" pitchFamily="34" charset="0"/>
                <a:ea typeface="Open Sans" panose="020B0606030504020204" pitchFamily="34" charset="0"/>
                <a:cs typeface="Open Sans" panose="020B0606030504020204" pitchFamily="34" charset="0"/>
              </a:rPr>
              <a:t>, B. L.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Staplefoote-Boynton</a:t>
            </a:r>
            <a:r>
              <a:rPr lang="pt-PT" sz="1200" dirty="0">
                <a:effectLst/>
                <a:latin typeface="Open Sans" panose="020B0606030504020204" pitchFamily="34" charset="0"/>
                <a:ea typeface="Open Sans" panose="020B0606030504020204" pitchFamily="34" charset="0"/>
                <a:cs typeface="Open Sans" panose="020B0606030504020204" pitchFamily="34" charset="0"/>
              </a:rPr>
              <a:t>, e P. W.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Duncan</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Using</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REDCap</a:t>
            </a:r>
            <a:r>
              <a:rPr lang="pt-PT" sz="1200" dirty="0">
                <a:effectLst/>
                <a:latin typeface="Open Sans" panose="020B0606030504020204" pitchFamily="34" charset="0"/>
                <a:ea typeface="Open Sans" panose="020B0606030504020204" pitchFamily="34" charset="0"/>
                <a:cs typeface="Open Sans" panose="020B0606030504020204" pitchFamily="34" charset="0"/>
              </a:rPr>
              <a:t> to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track</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stakeholder</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engagement</a:t>
            </a:r>
            <a:r>
              <a:rPr lang="pt-PT" sz="1200" dirty="0">
                <a:effectLst/>
                <a:latin typeface="Open Sans" panose="020B0606030504020204" pitchFamily="34" charset="0"/>
                <a:ea typeface="Open Sans" panose="020B0606030504020204" pitchFamily="34" charset="0"/>
                <a:cs typeface="Open Sans" panose="020B0606030504020204" pitchFamily="34" charset="0"/>
              </a:rPr>
              <a:t>: A time-</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saving</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tool</a:t>
            </a:r>
            <a:r>
              <a:rPr lang="pt-PT" sz="1200" dirty="0">
                <a:effectLst/>
                <a:latin typeface="Open Sans" panose="020B0606030504020204" pitchFamily="34" charset="0"/>
                <a:ea typeface="Open Sans" panose="020B0606030504020204" pitchFamily="34" charset="0"/>
                <a:cs typeface="Open Sans" panose="020B0606030504020204" pitchFamily="34" charset="0"/>
              </a:rPr>
              <a:t> for PCORI-</a:t>
            </a:r>
            <a:r>
              <a:rPr lang="pt-PT" sz="1200" dirty="0" err="1">
                <a:effectLst/>
                <a:latin typeface="Open Sans" panose="020B0606030504020204" pitchFamily="34" charset="0"/>
                <a:ea typeface="Open Sans" panose="020B0606030504020204" pitchFamily="34" charset="0"/>
                <a:cs typeface="Open Sans" panose="020B0606030504020204" pitchFamily="34" charset="0"/>
              </a:rPr>
              <a:t>funded</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studies</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a:effectLst/>
                <a:latin typeface="Open Sans" panose="020B0606030504020204" pitchFamily="34" charset="0"/>
                <a:ea typeface="Open Sans" panose="020B0606030504020204" pitchFamily="34" charset="0"/>
                <a:cs typeface="Open Sans" panose="020B0606030504020204" pitchFamily="34" charset="0"/>
              </a:rPr>
              <a:t>J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Clin</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Transl</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Sci</a:t>
            </a:r>
            <a:r>
              <a:rPr lang="pt-PT" sz="1200" dirty="0">
                <a:effectLst/>
                <a:latin typeface="Open Sans" panose="020B0606030504020204" pitchFamily="34" charset="0"/>
                <a:ea typeface="Open Sans" panose="020B0606030504020204" pitchFamily="34" charset="0"/>
                <a:cs typeface="Open Sans" panose="020B0606030504020204" pitchFamily="34" charset="0"/>
              </a:rPr>
              <a:t>, vol. 4, n. 2, pp. 108–114, fev. 2020, doi: </a:t>
            </a:r>
            <a:r>
              <a:rPr lang="pt-PT" sz="1200" dirty="0">
                <a:effectLst/>
                <a:latin typeface="Open Sans" panose="020B0606030504020204" pitchFamily="34" charset="0"/>
                <a:ea typeface="Open Sans" panose="020B0606030504020204" pitchFamily="34" charset="0"/>
                <a:cs typeface="Open Sans" panose="020B0606030504020204" pitchFamily="34" charset="0"/>
                <a:hlinkClick r:id="rId10"/>
              </a:rPr>
              <a:t>10.1017/cts.2019.444</a:t>
            </a:r>
            <a:r>
              <a:rPr lang="pt-PT" sz="1200" dirty="0">
                <a:effectLst/>
                <a:latin typeface="Open Sans" panose="020B0606030504020204" pitchFamily="34" charset="0"/>
                <a:ea typeface="Open Sans" panose="020B0606030504020204" pitchFamily="34" charset="0"/>
                <a:cs typeface="Open Sans" panose="020B0606030504020204" pitchFamily="34" charset="0"/>
              </a:rPr>
              <a:t>.</a:t>
            </a:r>
          </a:p>
          <a:p>
            <a:pPr algn="r"/>
            <a:r>
              <a:rPr lang="pt-PT" sz="1200" dirty="0">
                <a:effectLst/>
                <a:latin typeface="Open Sans" panose="020B0606030504020204" pitchFamily="34" charset="0"/>
                <a:ea typeface="Open Sans" panose="020B0606030504020204" pitchFamily="34" charset="0"/>
                <a:cs typeface="Open Sans" panose="020B0606030504020204" pitchFamily="34" charset="0"/>
              </a:rPr>
              <a:t>[9]</a:t>
            </a:r>
          </a:p>
          <a:p>
            <a:pPr>
              <a:spcBef>
                <a:spcPts val="0"/>
              </a:spcBef>
              <a:spcAft>
                <a:spcPts val="0"/>
              </a:spcAft>
            </a:pPr>
            <a:r>
              <a:rPr lang="pt-PT" sz="1200" dirty="0">
                <a:effectLst/>
                <a:latin typeface="Open Sans" panose="020B0606030504020204" pitchFamily="34" charset="0"/>
                <a:ea typeface="Open Sans" panose="020B0606030504020204" pitchFamily="34" charset="0"/>
                <a:cs typeface="Open Sans" panose="020B0606030504020204" pitchFamily="34" charset="0"/>
              </a:rPr>
              <a:t>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Metke</a:t>
            </a:r>
            <a:r>
              <a:rPr lang="pt-PT" sz="1200" dirty="0">
                <a:effectLst/>
                <a:latin typeface="Open Sans" panose="020B0606030504020204" pitchFamily="34" charset="0"/>
                <a:ea typeface="Open Sans" panose="020B0606030504020204" pitchFamily="34" charset="0"/>
                <a:cs typeface="Open Sans" panose="020B0606030504020204" pitchFamily="34" charset="0"/>
              </a:rPr>
              <a:t>-Jimenez e D.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Hansen</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FHIRCap</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Transforming</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REDCap</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forms</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into</a:t>
            </a:r>
            <a:r>
              <a:rPr lang="pt-PT" sz="1200" dirty="0">
                <a:effectLst/>
                <a:latin typeface="Open Sans" panose="020B0606030504020204" pitchFamily="34" charset="0"/>
                <a:ea typeface="Open Sans" panose="020B0606030504020204" pitchFamily="34" charset="0"/>
                <a:cs typeface="Open Sans" panose="020B0606030504020204" pitchFamily="34" charset="0"/>
              </a:rPr>
              <a:t> FHIR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resources</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a:effectLst/>
                <a:latin typeface="Open Sans" panose="020B0606030504020204" pitchFamily="34" charset="0"/>
                <a:ea typeface="Open Sans" panose="020B0606030504020204" pitchFamily="34" charset="0"/>
                <a:cs typeface="Open Sans" panose="020B0606030504020204" pitchFamily="34" charset="0"/>
              </a:rPr>
              <a:t>AMIA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Jt</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Summits</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Transl</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Sci</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Proc</a:t>
            </a:r>
            <a:r>
              <a:rPr lang="pt-PT" sz="1200" dirty="0">
                <a:effectLst/>
                <a:latin typeface="Open Sans" panose="020B0606030504020204" pitchFamily="34" charset="0"/>
                <a:ea typeface="Open Sans" panose="020B0606030504020204" pitchFamily="34" charset="0"/>
                <a:cs typeface="Open Sans" panose="020B0606030504020204" pitchFamily="34" charset="0"/>
              </a:rPr>
              <a:t>, vol. 2019, pp. 54–63, 2019.</a:t>
            </a:r>
          </a:p>
          <a:p>
            <a:pPr algn="r"/>
            <a:r>
              <a:rPr lang="pt-PT" sz="1200" dirty="0">
                <a:effectLst/>
                <a:latin typeface="Open Sans" panose="020B0606030504020204" pitchFamily="34" charset="0"/>
                <a:ea typeface="Open Sans" panose="020B0606030504020204" pitchFamily="34" charset="0"/>
                <a:cs typeface="Open Sans" panose="020B0606030504020204" pitchFamily="34" charset="0"/>
              </a:rPr>
              <a:t>[10]</a:t>
            </a:r>
          </a:p>
          <a:p>
            <a:pPr>
              <a:spcBef>
                <a:spcPts val="0"/>
              </a:spcBef>
              <a:spcAft>
                <a:spcPts val="0"/>
              </a:spcAft>
            </a:pPr>
            <a:r>
              <a:rPr lang="pt-PT" sz="1200" dirty="0">
                <a:effectLst/>
                <a:latin typeface="Open Sans" panose="020B0606030504020204" pitchFamily="34" charset="0"/>
                <a:ea typeface="Open Sans" panose="020B0606030504020204" pitchFamily="34" charset="0"/>
                <a:cs typeface="Open Sans" panose="020B0606030504020204" pitchFamily="34" charset="0"/>
              </a:rPr>
              <a:t>L.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Greulich</a:t>
            </a:r>
            <a:r>
              <a:rPr lang="pt-PT" sz="1200" dirty="0">
                <a:effectLst/>
                <a:latin typeface="Open Sans" panose="020B0606030504020204" pitchFamily="34" charset="0"/>
                <a:ea typeface="Open Sans" panose="020B0606030504020204" pitchFamily="34" charset="0"/>
                <a:cs typeface="Open Sans" panose="020B0606030504020204" pitchFamily="34" charset="0"/>
              </a:rPr>
              <a:t>, T. J.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Brix</a:t>
            </a:r>
            <a:r>
              <a:rPr lang="pt-PT" sz="1200" dirty="0">
                <a:effectLst/>
                <a:latin typeface="Open Sans" panose="020B0606030504020204" pitchFamily="34" charset="0"/>
                <a:ea typeface="Open Sans" panose="020B0606030504020204" pitchFamily="34" charset="0"/>
                <a:cs typeface="Open Sans" panose="020B0606030504020204" pitchFamily="34" charset="0"/>
              </a:rPr>
              <a:t>, M.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Storck</a:t>
            </a:r>
            <a:r>
              <a:rPr lang="pt-PT" sz="1200" dirty="0">
                <a:effectLst/>
                <a:latin typeface="Open Sans" panose="020B0606030504020204" pitchFamily="34" charset="0"/>
                <a:ea typeface="Open Sans" panose="020B0606030504020204" pitchFamily="34" charset="0"/>
                <a:cs typeface="Open Sans" panose="020B0606030504020204" pitchFamily="34" charset="0"/>
              </a:rPr>
              <a:t>, e M.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Dugas</a:t>
            </a:r>
            <a:r>
              <a:rPr lang="pt-PT" sz="1200" dirty="0">
                <a:effectLst/>
                <a:latin typeface="Open Sans" panose="020B0606030504020204" pitchFamily="34" charset="0"/>
                <a:ea typeface="Open Sans" panose="020B0606030504020204" pitchFamily="34" charset="0"/>
                <a:cs typeface="Open Sans" panose="020B0606030504020204" pitchFamily="34" charset="0"/>
              </a:rPr>
              <a:t>, «A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Seamless</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Pseudonymization</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and</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Randomization</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Workflow</a:t>
            </a:r>
            <a:r>
              <a:rPr lang="pt-PT" sz="1200" dirty="0">
                <a:effectLst/>
                <a:latin typeface="Open Sans" panose="020B0606030504020204" pitchFamily="34" charset="0"/>
                <a:ea typeface="Open Sans" panose="020B0606030504020204" pitchFamily="34" charset="0"/>
                <a:cs typeface="Open Sans" panose="020B0606030504020204" pitchFamily="34" charset="0"/>
              </a:rPr>
              <a:t> for </a:t>
            </a:r>
            <a:r>
              <a:rPr lang="pt-PT" sz="1200" dirty="0" err="1">
                <a:effectLst/>
                <a:latin typeface="Open Sans" panose="020B0606030504020204" pitchFamily="34" charset="0"/>
                <a:ea typeface="Open Sans" panose="020B0606030504020204" pitchFamily="34" charset="0"/>
                <a:cs typeface="Open Sans" panose="020B0606030504020204" pitchFamily="34" charset="0"/>
              </a:rPr>
              <a:t>REDCap</a:t>
            </a:r>
            <a:r>
              <a:rPr lang="pt-PT" sz="1200"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Stud</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Health</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Technol</a:t>
            </a:r>
            <a:r>
              <a:rPr lang="pt-PT" sz="1200" i="1" dirty="0">
                <a:effectLst/>
                <a:latin typeface="Open Sans" panose="020B0606030504020204" pitchFamily="34" charset="0"/>
                <a:ea typeface="Open Sans" panose="020B0606030504020204" pitchFamily="34" charset="0"/>
                <a:cs typeface="Open Sans" panose="020B0606030504020204" pitchFamily="34" charset="0"/>
              </a:rPr>
              <a:t> </a:t>
            </a:r>
            <a:r>
              <a:rPr lang="pt-PT" sz="1200" i="1" dirty="0" err="1">
                <a:effectLst/>
                <a:latin typeface="Open Sans" panose="020B0606030504020204" pitchFamily="34" charset="0"/>
                <a:ea typeface="Open Sans" panose="020B0606030504020204" pitchFamily="34" charset="0"/>
                <a:cs typeface="Open Sans" panose="020B0606030504020204" pitchFamily="34" charset="0"/>
              </a:rPr>
              <a:t>Inform</a:t>
            </a:r>
            <a:r>
              <a:rPr lang="pt-PT" sz="1200" dirty="0">
                <a:effectLst/>
                <a:latin typeface="Open Sans" panose="020B0606030504020204" pitchFamily="34" charset="0"/>
                <a:ea typeface="Open Sans" panose="020B0606030504020204" pitchFamily="34" charset="0"/>
                <a:cs typeface="Open Sans" panose="020B0606030504020204" pitchFamily="34" charset="0"/>
              </a:rPr>
              <a:t>, vol. 281, pp. 952–956, mai. 2021, doi: </a:t>
            </a:r>
            <a:r>
              <a:rPr lang="pt-PT" sz="1200" dirty="0">
                <a:effectLst/>
                <a:latin typeface="Open Sans" panose="020B0606030504020204" pitchFamily="34" charset="0"/>
                <a:ea typeface="Open Sans" panose="020B0606030504020204" pitchFamily="34" charset="0"/>
                <a:cs typeface="Open Sans" panose="020B0606030504020204" pitchFamily="34" charset="0"/>
                <a:hlinkClick r:id="rId11"/>
              </a:rPr>
              <a:t>10.3233/SHTI210319</a:t>
            </a:r>
            <a:r>
              <a:rPr lang="pt-PT" sz="1200" dirty="0">
                <a:effectLst/>
                <a:latin typeface="Open Sans" panose="020B0606030504020204" pitchFamily="34" charset="0"/>
                <a:ea typeface="Open Sans" panose="020B0606030504020204" pitchFamily="34" charset="0"/>
                <a:cs typeface="Open Sans" panose="020B0606030504020204" pitchFamily="34" charset="0"/>
              </a:rPr>
              <a:t>.</a:t>
            </a:r>
          </a:p>
        </p:txBody>
      </p:sp>
    </p:spTree>
    <p:extLst>
      <p:ext uri="{BB962C8B-B14F-4D97-AF65-F5344CB8AC3E}">
        <p14:creationId xmlns:p14="http://schemas.microsoft.com/office/powerpoint/2010/main" val="42701642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3198311"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REFERÊNCIAS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3766865"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E OUTROS MATERIAIS</a:t>
            </a:r>
          </a:p>
        </p:txBody>
      </p:sp>
      <p:sp>
        <p:nvSpPr>
          <p:cNvPr id="20" name="Retângulo 19">
            <a:extLst>
              <a:ext uri="{FF2B5EF4-FFF2-40B4-BE49-F238E27FC236}">
                <a16:creationId xmlns:a16="http://schemas.microsoft.com/office/drawing/2014/main" id="{867E7850-4DA2-6043-311D-3846BA8B447C}"/>
              </a:ext>
            </a:extLst>
          </p:cNvPr>
          <p:cNvSpPr/>
          <p:nvPr/>
        </p:nvSpPr>
        <p:spPr>
          <a:xfrm>
            <a:off x="631661" y="1870400"/>
            <a:ext cx="3686400" cy="36998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PT" sz="2000" dirty="0">
                <a:latin typeface="Roboto" panose="02000000000000000000" pitchFamily="2" charset="0"/>
                <a:ea typeface="Roboto" panose="02000000000000000000" pitchFamily="2" charset="0"/>
                <a:cs typeface="Roboto" panose="02000000000000000000" pitchFamily="2" charset="0"/>
              </a:rPr>
              <a:t>Vídeos</a:t>
            </a:r>
          </a:p>
        </p:txBody>
      </p:sp>
      <p:sp>
        <p:nvSpPr>
          <p:cNvPr id="23" name="CaixaDeTexto 22">
            <a:extLst>
              <a:ext uri="{FF2B5EF4-FFF2-40B4-BE49-F238E27FC236}">
                <a16:creationId xmlns:a16="http://schemas.microsoft.com/office/drawing/2014/main" id="{986607B0-5D38-645A-893D-A70D8BE3C08B}"/>
              </a:ext>
            </a:extLst>
          </p:cNvPr>
          <p:cNvSpPr txBox="1"/>
          <p:nvPr/>
        </p:nvSpPr>
        <p:spPr>
          <a:xfrm>
            <a:off x="699976" y="2173542"/>
            <a:ext cx="9170253" cy="3231654"/>
          </a:xfrm>
          <a:prstGeom prst="rect">
            <a:avLst/>
          </a:prstGeom>
          <a:noFill/>
        </p:spPr>
        <p:txBody>
          <a:bodyPr wrap="square">
            <a:spAutoFit/>
          </a:bodyPr>
          <a:lstStyle/>
          <a:p>
            <a:pPr algn="r"/>
            <a:r>
              <a:rPr lang="pt-PT" sz="1200" dirty="0">
                <a:effectLst/>
              </a:rPr>
              <a:t>[1]</a:t>
            </a:r>
          </a:p>
          <a:p>
            <a:pPr>
              <a:spcBef>
                <a:spcPts val="0"/>
              </a:spcBef>
              <a:spcAft>
                <a:spcPts val="0"/>
              </a:spcAft>
            </a:pPr>
            <a:r>
              <a:rPr lang="pt-PT" sz="1200" dirty="0">
                <a:effectLst/>
              </a:rPr>
              <a:t>«</a:t>
            </a:r>
            <a:r>
              <a:rPr lang="pt-PT" sz="1200" dirty="0" err="1">
                <a:effectLst/>
              </a:rPr>
              <a:t>Introduction</a:t>
            </a:r>
            <a:r>
              <a:rPr lang="pt-PT" sz="1200" dirty="0">
                <a:effectLst/>
              </a:rPr>
              <a:t> to </a:t>
            </a:r>
            <a:r>
              <a:rPr lang="pt-PT" sz="1200" dirty="0" err="1">
                <a:effectLst/>
              </a:rPr>
              <a:t>REDCap</a:t>
            </a:r>
            <a:r>
              <a:rPr lang="pt-PT" sz="1200" dirty="0">
                <a:effectLst/>
              </a:rPr>
              <a:t>». </a:t>
            </a:r>
            <a:r>
              <a:rPr lang="pt-PT" sz="1200" dirty="0">
                <a:effectLst/>
                <a:hlinkClick r:id="rId3"/>
              </a:rPr>
              <a:t>https://www.youtube.com/watch?v=-qKa1XPJZcs</a:t>
            </a:r>
            <a:r>
              <a:rPr lang="pt-PT" sz="1200" dirty="0">
                <a:effectLst/>
              </a:rPr>
              <a:t> (acedido 13 de junho de 2022).</a:t>
            </a:r>
          </a:p>
          <a:p>
            <a:pPr algn="r"/>
            <a:r>
              <a:rPr lang="pt-PT" sz="1200" dirty="0">
                <a:effectLst/>
              </a:rPr>
              <a:t>[2]</a:t>
            </a:r>
          </a:p>
          <a:p>
            <a:pPr>
              <a:spcBef>
                <a:spcPts val="0"/>
              </a:spcBef>
              <a:spcAft>
                <a:spcPts val="0"/>
              </a:spcAft>
            </a:pPr>
            <a:r>
              <a:rPr lang="pt-PT" sz="1200" dirty="0">
                <a:effectLst/>
              </a:rPr>
              <a:t>«</a:t>
            </a:r>
            <a:r>
              <a:rPr lang="pt-PT" sz="1200" dirty="0" err="1">
                <a:effectLst/>
              </a:rPr>
              <a:t>REDCap</a:t>
            </a:r>
            <a:r>
              <a:rPr lang="pt-PT" sz="1200" dirty="0">
                <a:effectLst/>
              </a:rPr>
              <a:t> Tutorial - </a:t>
            </a:r>
            <a:r>
              <a:rPr lang="pt-PT" sz="1200" dirty="0" err="1">
                <a:effectLst/>
              </a:rPr>
              <a:t>Randomization</a:t>
            </a:r>
            <a:r>
              <a:rPr lang="pt-PT" sz="1200" dirty="0">
                <a:effectLst/>
              </a:rPr>
              <a:t> </a:t>
            </a:r>
            <a:r>
              <a:rPr lang="pt-PT" sz="1200" dirty="0" err="1">
                <a:effectLst/>
              </a:rPr>
              <a:t>and</a:t>
            </a:r>
            <a:r>
              <a:rPr lang="pt-PT" sz="1200" dirty="0">
                <a:effectLst/>
              </a:rPr>
              <a:t> </a:t>
            </a:r>
            <a:r>
              <a:rPr lang="pt-PT" sz="1200" dirty="0" err="1">
                <a:effectLst/>
              </a:rPr>
              <a:t>Arms</a:t>
            </a:r>
            <a:r>
              <a:rPr lang="pt-PT" sz="1200" dirty="0">
                <a:effectLst/>
              </a:rPr>
              <a:t>». </a:t>
            </a:r>
            <a:r>
              <a:rPr lang="pt-PT" sz="1200" dirty="0">
                <a:effectLst/>
                <a:hlinkClick r:id="rId4"/>
              </a:rPr>
              <a:t>https://www.youtube.com/watch?v=aVe6IpiRHtc</a:t>
            </a:r>
            <a:r>
              <a:rPr lang="pt-PT" sz="1200" dirty="0">
                <a:effectLst/>
              </a:rPr>
              <a:t> (acedido 13 de junho de 2022).</a:t>
            </a:r>
          </a:p>
          <a:p>
            <a:pPr algn="r"/>
            <a:r>
              <a:rPr lang="pt-PT" sz="1200" dirty="0">
                <a:effectLst/>
              </a:rPr>
              <a:t>[3]</a:t>
            </a:r>
          </a:p>
          <a:p>
            <a:pPr>
              <a:spcBef>
                <a:spcPts val="0"/>
              </a:spcBef>
              <a:spcAft>
                <a:spcPts val="0"/>
              </a:spcAft>
            </a:pPr>
            <a:r>
              <a:rPr lang="pt-PT" sz="1200" dirty="0">
                <a:effectLst/>
              </a:rPr>
              <a:t>«</a:t>
            </a:r>
            <a:r>
              <a:rPr lang="pt-PT" sz="1200" dirty="0" err="1">
                <a:effectLst/>
              </a:rPr>
              <a:t>REDCap</a:t>
            </a:r>
            <a:r>
              <a:rPr lang="pt-PT" sz="1200" dirty="0">
                <a:effectLst/>
              </a:rPr>
              <a:t> Tutorial - Longitudinal </a:t>
            </a:r>
            <a:r>
              <a:rPr lang="pt-PT" sz="1200" dirty="0" err="1">
                <a:effectLst/>
              </a:rPr>
              <a:t>and</a:t>
            </a:r>
            <a:r>
              <a:rPr lang="pt-PT" sz="1200" dirty="0">
                <a:effectLst/>
              </a:rPr>
              <a:t> </a:t>
            </a:r>
            <a:r>
              <a:rPr lang="pt-PT" sz="1200" dirty="0" err="1">
                <a:effectLst/>
              </a:rPr>
              <a:t>Repeating</a:t>
            </a:r>
            <a:r>
              <a:rPr lang="pt-PT" sz="1200" dirty="0">
                <a:effectLst/>
              </a:rPr>
              <a:t> </a:t>
            </a:r>
            <a:r>
              <a:rPr lang="pt-PT" sz="1200" dirty="0" err="1">
                <a:effectLst/>
              </a:rPr>
              <a:t>Forms</a:t>
            </a:r>
            <a:r>
              <a:rPr lang="pt-PT" sz="1200" dirty="0">
                <a:effectLst/>
              </a:rPr>
              <a:t>». </a:t>
            </a:r>
            <a:r>
              <a:rPr lang="pt-PT" sz="1200" dirty="0">
                <a:effectLst/>
                <a:hlinkClick r:id="rId5"/>
              </a:rPr>
              <a:t>https://www.youtube.com/watch?v=YbvLKIC1l3o</a:t>
            </a:r>
            <a:r>
              <a:rPr lang="pt-PT" sz="1200" dirty="0">
                <a:effectLst/>
              </a:rPr>
              <a:t> (acedido 13 de junho de 2022).</a:t>
            </a:r>
          </a:p>
          <a:p>
            <a:pPr algn="r"/>
            <a:r>
              <a:rPr lang="pt-PT" sz="1200" dirty="0">
                <a:effectLst/>
              </a:rPr>
              <a:t>[4]</a:t>
            </a:r>
          </a:p>
          <a:p>
            <a:pPr>
              <a:spcBef>
                <a:spcPts val="0"/>
              </a:spcBef>
              <a:spcAft>
                <a:spcPts val="0"/>
              </a:spcAft>
            </a:pPr>
            <a:r>
              <a:rPr lang="pt-PT" sz="1200" dirty="0">
                <a:effectLst/>
              </a:rPr>
              <a:t>«</a:t>
            </a:r>
            <a:r>
              <a:rPr lang="pt-PT" sz="1200" dirty="0" err="1">
                <a:effectLst/>
              </a:rPr>
              <a:t>REDCap</a:t>
            </a:r>
            <a:r>
              <a:rPr lang="pt-PT" sz="1200" dirty="0">
                <a:effectLst/>
              </a:rPr>
              <a:t> Tutorial - </a:t>
            </a:r>
            <a:r>
              <a:rPr lang="pt-PT" sz="1200" dirty="0" err="1">
                <a:effectLst/>
              </a:rPr>
              <a:t>Introduction</a:t>
            </a:r>
            <a:r>
              <a:rPr lang="pt-PT" sz="1200" dirty="0">
                <a:effectLst/>
              </a:rPr>
              <a:t>, </a:t>
            </a:r>
            <a:r>
              <a:rPr lang="pt-PT" sz="1200" dirty="0" err="1">
                <a:effectLst/>
              </a:rPr>
              <a:t>Building</a:t>
            </a:r>
            <a:r>
              <a:rPr lang="pt-PT" sz="1200" dirty="0">
                <a:effectLst/>
              </a:rPr>
              <a:t> </a:t>
            </a:r>
            <a:r>
              <a:rPr lang="pt-PT" sz="1200" dirty="0" err="1">
                <a:effectLst/>
              </a:rPr>
              <a:t>Surveys</a:t>
            </a:r>
            <a:r>
              <a:rPr lang="pt-PT" sz="1200" dirty="0">
                <a:effectLst/>
              </a:rPr>
              <a:t>, </a:t>
            </a:r>
            <a:r>
              <a:rPr lang="pt-PT" sz="1200" dirty="0" err="1">
                <a:effectLst/>
              </a:rPr>
              <a:t>Branching</a:t>
            </a:r>
            <a:r>
              <a:rPr lang="pt-PT" sz="1200" dirty="0">
                <a:effectLst/>
              </a:rPr>
              <a:t> </a:t>
            </a:r>
            <a:r>
              <a:rPr lang="pt-PT" sz="1200" dirty="0" err="1">
                <a:effectLst/>
              </a:rPr>
              <a:t>Logic</a:t>
            </a:r>
            <a:r>
              <a:rPr lang="pt-PT" sz="1200" dirty="0">
                <a:effectLst/>
              </a:rPr>
              <a:t>, </a:t>
            </a:r>
            <a:r>
              <a:rPr lang="pt-PT" sz="1200" dirty="0" err="1">
                <a:effectLst/>
              </a:rPr>
              <a:t>Collecting</a:t>
            </a:r>
            <a:r>
              <a:rPr lang="pt-PT" sz="1200" dirty="0">
                <a:effectLst/>
              </a:rPr>
              <a:t> Data, </a:t>
            </a:r>
            <a:r>
              <a:rPr lang="pt-PT" sz="1200" dirty="0" err="1">
                <a:effectLst/>
              </a:rPr>
              <a:t>Production</a:t>
            </a:r>
            <a:r>
              <a:rPr lang="pt-PT" sz="1200" dirty="0">
                <a:effectLst/>
              </a:rPr>
              <a:t> </a:t>
            </a:r>
            <a:r>
              <a:rPr lang="pt-PT" sz="1200" dirty="0" err="1">
                <a:effectLst/>
              </a:rPr>
              <a:t>Mode</a:t>
            </a:r>
            <a:r>
              <a:rPr lang="pt-PT" sz="1200" dirty="0">
                <a:effectLst/>
              </a:rPr>
              <a:t>». </a:t>
            </a:r>
            <a:r>
              <a:rPr lang="pt-PT" sz="1200" dirty="0">
                <a:effectLst/>
                <a:hlinkClick r:id="rId6"/>
              </a:rPr>
              <a:t>https://www.youtube.com/watch?v=08GJAteTFcg&amp;t=506s</a:t>
            </a:r>
            <a:r>
              <a:rPr lang="pt-PT" sz="1200" dirty="0">
                <a:effectLst/>
              </a:rPr>
              <a:t> (acedido 13 de junho de 2022).</a:t>
            </a:r>
          </a:p>
          <a:p>
            <a:pPr algn="r"/>
            <a:r>
              <a:rPr lang="pt-PT" sz="1200" dirty="0">
                <a:effectLst/>
              </a:rPr>
              <a:t>[5]</a:t>
            </a:r>
          </a:p>
          <a:p>
            <a:pPr>
              <a:spcBef>
                <a:spcPts val="0"/>
              </a:spcBef>
              <a:spcAft>
                <a:spcPts val="0"/>
              </a:spcAft>
            </a:pPr>
            <a:r>
              <a:rPr lang="pt-PT" sz="1200" dirty="0">
                <a:effectLst/>
              </a:rPr>
              <a:t>«</a:t>
            </a:r>
            <a:r>
              <a:rPr lang="pt-PT" sz="1200" dirty="0" err="1">
                <a:effectLst/>
              </a:rPr>
              <a:t>REDCap</a:t>
            </a:r>
            <a:r>
              <a:rPr lang="pt-PT" sz="1200" dirty="0">
                <a:effectLst/>
              </a:rPr>
              <a:t> Tutorial - </a:t>
            </a:r>
            <a:r>
              <a:rPr lang="pt-PT" sz="1200" dirty="0" err="1">
                <a:effectLst/>
              </a:rPr>
              <a:t>Calculations</a:t>
            </a:r>
            <a:r>
              <a:rPr lang="pt-PT" sz="1200" dirty="0">
                <a:effectLst/>
              </a:rPr>
              <a:t> </a:t>
            </a:r>
            <a:r>
              <a:rPr lang="pt-PT" sz="1200" dirty="0" err="1">
                <a:effectLst/>
              </a:rPr>
              <a:t>and</a:t>
            </a:r>
            <a:r>
              <a:rPr lang="pt-PT" sz="1200" dirty="0">
                <a:effectLst/>
              </a:rPr>
              <a:t> </a:t>
            </a:r>
            <a:r>
              <a:rPr lang="pt-PT" sz="1200" dirty="0" err="1">
                <a:effectLst/>
              </a:rPr>
              <a:t>Functions</a:t>
            </a:r>
            <a:r>
              <a:rPr lang="pt-PT" sz="1200" dirty="0">
                <a:effectLst/>
              </a:rPr>
              <a:t>». </a:t>
            </a:r>
            <a:r>
              <a:rPr lang="pt-PT" sz="1200" dirty="0">
                <a:effectLst/>
                <a:hlinkClick r:id="rId7"/>
              </a:rPr>
              <a:t>https://www.youtube.com/watch?v=QFLXAADQ9P8</a:t>
            </a:r>
            <a:r>
              <a:rPr lang="pt-PT" sz="1200" dirty="0">
                <a:effectLst/>
              </a:rPr>
              <a:t> (acedido 13 de junho de 2022).</a:t>
            </a:r>
          </a:p>
          <a:p>
            <a:pPr algn="r"/>
            <a:r>
              <a:rPr lang="pt-PT" sz="1200" dirty="0">
                <a:effectLst/>
              </a:rPr>
              <a:t>[6]</a:t>
            </a:r>
          </a:p>
          <a:p>
            <a:pPr>
              <a:spcBef>
                <a:spcPts val="0"/>
              </a:spcBef>
              <a:spcAft>
                <a:spcPts val="0"/>
              </a:spcAft>
            </a:pPr>
            <a:r>
              <a:rPr lang="pt-PT" sz="1200" dirty="0">
                <a:effectLst/>
              </a:rPr>
              <a:t>«</a:t>
            </a:r>
            <a:r>
              <a:rPr lang="pt-PT" sz="1200" dirty="0" err="1">
                <a:effectLst/>
              </a:rPr>
              <a:t>REDCap</a:t>
            </a:r>
            <a:r>
              <a:rPr lang="pt-PT" sz="1200" dirty="0">
                <a:effectLst/>
              </a:rPr>
              <a:t> Tutorial - </a:t>
            </a:r>
            <a:r>
              <a:rPr lang="pt-PT" sz="1200" dirty="0" err="1">
                <a:effectLst/>
              </a:rPr>
              <a:t>User</a:t>
            </a:r>
            <a:r>
              <a:rPr lang="pt-PT" sz="1200" dirty="0">
                <a:effectLst/>
              </a:rPr>
              <a:t> </a:t>
            </a:r>
            <a:r>
              <a:rPr lang="pt-PT" sz="1200" dirty="0" err="1">
                <a:effectLst/>
              </a:rPr>
              <a:t>Rights</a:t>
            </a:r>
            <a:r>
              <a:rPr lang="pt-PT" sz="1200" dirty="0">
                <a:effectLst/>
              </a:rPr>
              <a:t> </a:t>
            </a:r>
            <a:r>
              <a:rPr lang="pt-PT" sz="1200" dirty="0" err="1">
                <a:effectLst/>
              </a:rPr>
              <a:t>and</a:t>
            </a:r>
            <a:r>
              <a:rPr lang="pt-PT" sz="1200" dirty="0">
                <a:effectLst/>
              </a:rPr>
              <a:t> </a:t>
            </a:r>
            <a:r>
              <a:rPr lang="pt-PT" sz="1200" dirty="0" err="1">
                <a:effectLst/>
              </a:rPr>
              <a:t>DAGs</a:t>
            </a:r>
            <a:r>
              <a:rPr lang="pt-PT" sz="1200" dirty="0">
                <a:effectLst/>
              </a:rPr>
              <a:t>». </a:t>
            </a:r>
            <a:r>
              <a:rPr lang="pt-PT" sz="1200" dirty="0">
                <a:effectLst/>
                <a:hlinkClick r:id="rId8"/>
              </a:rPr>
              <a:t>https://www.youtube.com/watch?v=Z5Jkc--2qGI</a:t>
            </a:r>
            <a:r>
              <a:rPr lang="pt-PT" sz="1200" dirty="0">
                <a:effectLst/>
              </a:rPr>
              <a:t> (acedido 13 de junho de 2022).</a:t>
            </a:r>
          </a:p>
          <a:p>
            <a:pPr algn="r"/>
            <a:r>
              <a:rPr lang="pt-PT" sz="1200" dirty="0">
                <a:effectLst/>
              </a:rPr>
              <a:t>[7]</a:t>
            </a:r>
          </a:p>
          <a:p>
            <a:pPr>
              <a:spcBef>
                <a:spcPts val="0"/>
              </a:spcBef>
              <a:spcAft>
                <a:spcPts val="0"/>
              </a:spcAft>
            </a:pPr>
            <a:r>
              <a:rPr lang="pt-PT" sz="1200" dirty="0">
                <a:effectLst/>
              </a:rPr>
              <a:t>«</a:t>
            </a:r>
            <a:r>
              <a:rPr lang="pt-PT" sz="1200" dirty="0" err="1">
                <a:effectLst/>
              </a:rPr>
              <a:t>REDCap</a:t>
            </a:r>
            <a:r>
              <a:rPr lang="pt-PT" sz="1200" dirty="0">
                <a:effectLst/>
              </a:rPr>
              <a:t> Tutorial - </a:t>
            </a:r>
            <a:r>
              <a:rPr lang="pt-PT" sz="1200" dirty="0" err="1">
                <a:effectLst/>
              </a:rPr>
              <a:t>Surveys</a:t>
            </a:r>
            <a:r>
              <a:rPr lang="pt-PT" sz="1200" dirty="0">
                <a:effectLst/>
              </a:rPr>
              <a:t> </a:t>
            </a:r>
            <a:r>
              <a:rPr lang="pt-PT" sz="1200" dirty="0" err="1">
                <a:effectLst/>
              </a:rPr>
              <a:t>and</a:t>
            </a:r>
            <a:r>
              <a:rPr lang="pt-PT" sz="1200" dirty="0">
                <a:effectLst/>
              </a:rPr>
              <a:t> </a:t>
            </a:r>
            <a:r>
              <a:rPr lang="pt-PT" sz="1200" dirty="0" err="1">
                <a:effectLst/>
              </a:rPr>
              <a:t>Automation</a:t>
            </a:r>
            <a:r>
              <a:rPr lang="pt-PT" sz="1200" dirty="0">
                <a:effectLst/>
              </a:rPr>
              <a:t> (8/23/21)». </a:t>
            </a:r>
            <a:r>
              <a:rPr lang="pt-PT" sz="1200" dirty="0">
                <a:effectLst/>
                <a:hlinkClick r:id="rId9"/>
              </a:rPr>
              <a:t>https://www.youtube.com/watch?v=zl4Ew0ccRrA</a:t>
            </a:r>
            <a:r>
              <a:rPr lang="pt-PT" sz="1200" dirty="0">
                <a:effectLst/>
              </a:rPr>
              <a:t> (acedido 13 de junho de 2022).</a:t>
            </a:r>
          </a:p>
          <a:p>
            <a:pPr algn="r"/>
            <a:r>
              <a:rPr lang="pt-PT" sz="1200" dirty="0">
                <a:effectLst/>
              </a:rPr>
              <a:t>[8]</a:t>
            </a:r>
          </a:p>
          <a:p>
            <a:pPr>
              <a:spcBef>
                <a:spcPts val="0"/>
              </a:spcBef>
              <a:spcAft>
                <a:spcPts val="0"/>
              </a:spcAft>
            </a:pPr>
            <a:r>
              <a:rPr lang="pt-PT" sz="1200" dirty="0">
                <a:effectLst/>
              </a:rPr>
              <a:t>«</a:t>
            </a:r>
            <a:r>
              <a:rPr lang="pt-PT" sz="1200" dirty="0" err="1">
                <a:effectLst/>
              </a:rPr>
              <a:t>REDCap</a:t>
            </a:r>
            <a:r>
              <a:rPr lang="pt-PT" sz="1200" dirty="0">
                <a:effectLst/>
              </a:rPr>
              <a:t> Tutorial - </a:t>
            </a:r>
            <a:r>
              <a:rPr lang="pt-PT" sz="1200" dirty="0" err="1">
                <a:effectLst/>
              </a:rPr>
              <a:t>Surveys</a:t>
            </a:r>
            <a:r>
              <a:rPr lang="pt-PT" sz="1200" dirty="0">
                <a:effectLst/>
              </a:rPr>
              <a:t> </a:t>
            </a:r>
            <a:r>
              <a:rPr lang="pt-PT" sz="1200" dirty="0" err="1">
                <a:effectLst/>
              </a:rPr>
              <a:t>and</a:t>
            </a:r>
            <a:r>
              <a:rPr lang="pt-PT" sz="1200" dirty="0">
                <a:effectLst/>
              </a:rPr>
              <a:t> </a:t>
            </a:r>
            <a:r>
              <a:rPr lang="pt-PT" sz="1200" dirty="0" err="1">
                <a:effectLst/>
              </a:rPr>
              <a:t>Automation</a:t>
            </a:r>
            <a:r>
              <a:rPr lang="pt-PT" sz="1200" dirty="0">
                <a:effectLst/>
              </a:rPr>
              <a:t> (8/23/21)». </a:t>
            </a:r>
            <a:r>
              <a:rPr lang="pt-PT" sz="1200" dirty="0">
                <a:effectLst/>
                <a:hlinkClick r:id="rId9"/>
              </a:rPr>
              <a:t>https://www.youtube.com/watch?v=zl4Ew0ccRrA</a:t>
            </a:r>
            <a:r>
              <a:rPr lang="pt-PT" sz="1200" dirty="0">
                <a:effectLst/>
              </a:rPr>
              <a:t> (acedido 13 de junho de 2022).</a:t>
            </a:r>
          </a:p>
        </p:txBody>
      </p:sp>
    </p:spTree>
    <p:extLst>
      <p:ext uri="{BB962C8B-B14F-4D97-AF65-F5344CB8AC3E}">
        <p14:creationId xmlns:p14="http://schemas.microsoft.com/office/powerpoint/2010/main" val="22895162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491705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ALGUNS ASPETOS TÉCNICOS</a:t>
            </a:r>
          </a:p>
        </p:txBody>
      </p:sp>
      <p:sp>
        <p:nvSpPr>
          <p:cNvPr id="28" name="Retângulo 27">
            <a:extLst>
              <a:ext uri="{FF2B5EF4-FFF2-40B4-BE49-F238E27FC236}">
                <a16:creationId xmlns:a16="http://schemas.microsoft.com/office/drawing/2014/main" id="{5E5FB0F4-B0DB-5E28-3C8A-6F4842926629}"/>
              </a:ext>
            </a:extLst>
          </p:cNvPr>
          <p:cNvSpPr/>
          <p:nvPr/>
        </p:nvSpPr>
        <p:spPr>
          <a:xfrm>
            <a:off x="1203365" y="2202311"/>
            <a:ext cx="9356059"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BASE DE DADOS</a:t>
            </a:r>
          </a:p>
        </p:txBody>
      </p:sp>
      <p:sp>
        <p:nvSpPr>
          <p:cNvPr id="29" name="Retângulo 28">
            <a:extLst>
              <a:ext uri="{FF2B5EF4-FFF2-40B4-BE49-F238E27FC236}">
                <a16:creationId xmlns:a16="http://schemas.microsoft.com/office/drawing/2014/main" id="{3FF0E943-02F2-7C4A-F197-CF14FAB97890}"/>
              </a:ext>
            </a:extLst>
          </p:cNvPr>
          <p:cNvSpPr/>
          <p:nvPr/>
        </p:nvSpPr>
        <p:spPr>
          <a:xfrm>
            <a:off x="-5599231" y="322549"/>
            <a:ext cx="4620455" cy="1787884"/>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pt-PT" sz="28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TABELA DE</a:t>
            </a:r>
          </a:p>
          <a:p>
            <a:pPr algn="ctr"/>
            <a:r>
              <a:rPr lang="pt-PT" sz="28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METADADOS</a:t>
            </a:r>
          </a:p>
        </p:txBody>
      </p:sp>
      <p:sp>
        <p:nvSpPr>
          <p:cNvPr id="31" name="Retângulo 30">
            <a:extLst>
              <a:ext uri="{FF2B5EF4-FFF2-40B4-BE49-F238E27FC236}">
                <a16:creationId xmlns:a16="http://schemas.microsoft.com/office/drawing/2014/main" id="{64544A49-39B0-0697-06E8-C6E13F1AE505}"/>
              </a:ext>
            </a:extLst>
          </p:cNvPr>
          <p:cNvSpPr/>
          <p:nvPr/>
        </p:nvSpPr>
        <p:spPr>
          <a:xfrm>
            <a:off x="12460909" y="1301854"/>
            <a:ext cx="4620455" cy="1787884"/>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TABELA DE</a:t>
            </a:r>
          </a:p>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LOGS</a:t>
            </a:r>
          </a:p>
        </p:txBody>
      </p:sp>
      <p:sp>
        <p:nvSpPr>
          <p:cNvPr id="32" name="Retângulo 31">
            <a:extLst>
              <a:ext uri="{FF2B5EF4-FFF2-40B4-BE49-F238E27FC236}">
                <a16:creationId xmlns:a16="http://schemas.microsoft.com/office/drawing/2014/main" id="{1FB21FE3-3690-4CB0-ED1C-6EE68E25BDCC}"/>
              </a:ext>
            </a:extLst>
          </p:cNvPr>
          <p:cNvSpPr/>
          <p:nvPr/>
        </p:nvSpPr>
        <p:spPr>
          <a:xfrm>
            <a:off x="-5383171" y="4243326"/>
            <a:ext cx="4620455" cy="1787884"/>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TABELA DE</a:t>
            </a:r>
          </a:p>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DOCUMENTOS</a:t>
            </a:r>
          </a:p>
        </p:txBody>
      </p:sp>
      <p:sp>
        <p:nvSpPr>
          <p:cNvPr id="33" name="Retângulo 32">
            <a:extLst>
              <a:ext uri="{FF2B5EF4-FFF2-40B4-BE49-F238E27FC236}">
                <a16:creationId xmlns:a16="http://schemas.microsoft.com/office/drawing/2014/main" id="{F51F39CA-C0D6-3022-4A9F-F87C705054A9}"/>
              </a:ext>
            </a:extLst>
          </p:cNvPr>
          <p:cNvSpPr/>
          <p:nvPr/>
        </p:nvSpPr>
        <p:spPr>
          <a:xfrm>
            <a:off x="1200893" y="2913770"/>
            <a:ext cx="4620455" cy="1787884"/>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TABELA DE</a:t>
            </a:r>
          </a:p>
          <a:p>
            <a:pPr lvl="0" algn="ctr"/>
            <a:r>
              <a:rPr lang="pt-PT" sz="28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DADOS</a:t>
            </a:r>
          </a:p>
        </p:txBody>
      </p:sp>
      <p:pic>
        <p:nvPicPr>
          <p:cNvPr id="3" name="Gráfico 2" descr="Marca de Verificação com preenchimento sólido">
            <a:extLst>
              <a:ext uri="{FF2B5EF4-FFF2-40B4-BE49-F238E27FC236}">
                <a16:creationId xmlns:a16="http://schemas.microsoft.com/office/drawing/2014/main" id="{A43B767E-3EF2-6824-CB85-57B7D6995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1136" y="2924919"/>
            <a:ext cx="577889" cy="577889"/>
          </a:xfrm>
          <a:prstGeom prst="rect">
            <a:avLst/>
          </a:prstGeom>
        </p:spPr>
      </p:pic>
      <p:pic>
        <p:nvPicPr>
          <p:cNvPr id="5" name="Gráfico 4" descr="Sinal de proibido com preenchimento sólido">
            <a:extLst>
              <a:ext uri="{FF2B5EF4-FFF2-40B4-BE49-F238E27FC236}">
                <a16:creationId xmlns:a16="http://schemas.microsoft.com/office/drawing/2014/main" id="{2C47F089-D6D4-1AAF-AD85-2A51D027CB4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89859" y="3894585"/>
            <a:ext cx="592367" cy="592367"/>
          </a:xfrm>
          <a:prstGeom prst="rect">
            <a:avLst/>
          </a:prstGeom>
        </p:spPr>
      </p:pic>
      <p:sp>
        <p:nvSpPr>
          <p:cNvPr id="27" name="Retângulo 26">
            <a:extLst>
              <a:ext uri="{FF2B5EF4-FFF2-40B4-BE49-F238E27FC236}">
                <a16:creationId xmlns:a16="http://schemas.microsoft.com/office/drawing/2014/main" id="{1706083E-9A32-4937-FB4B-194F20B28621}"/>
              </a:ext>
            </a:extLst>
          </p:cNvPr>
          <p:cNvSpPr/>
          <p:nvPr/>
        </p:nvSpPr>
        <p:spPr>
          <a:xfrm>
            <a:off x="6758812" y="2794437"/>
            <a:ext cx="3800611" cy="93730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Criação de </a:t>
            </a:r>
            <a:r>
              <a:rPr lang="pt-PT" sz="2000" dirty="0" err="1">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metadados</a:t>
            </a:r>
            <a:r>
              <a:rPr lang="pt-PT"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rápida e flexível</a:t>
            </a:r>
          </a:p>
        </p:txBody>
      </p:sp>
      <p:sp>
        <p:nvSpPr>
          <p:cNvPr id="30" name="Retângulo 29">
            <a:extLst>
              <a:ext uri="{FF2B5EF4-FFF2-40B4-BE49-F238E27FC236}">
                <a16:creationId xmlns:a16="http://schemas.microsoft.com/office/drawing/2014/main" id="{14EBC3A9-BE46-C3D3-0AFB-4167227593C6}"/>
              </a:ext>
            </a:extLst>
          </p:cNvPr>
          <p:cNvSpPr/>
          <p:nvPr/>
        </p:nvSpPr>
        <p:spPr>
          <a:xfrm>
            <a:off x="6750737" y="3726191"/>
            <a:ext cx="3808686" cy="93730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20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Ineficiente do ponto de vista do armazenamento de dados</a:t>
            </a:r>
          </a:p>
        </p:txBody>
      </p:sp>
    </p:spTree>
    <p:extLst>
      <p:ext uri="{BB962C8B-B14F-4D97-AF65-F5344CB8AC3E}">
        <p14:creationId xmlns:p14="http://schemas.microsoft.com/office/powerpoint/2010/main" val="4107104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292221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LICENCIAMENTO</a:t>
            </a:r>
          </a:p>
        </p:txBody>
      </p:sp>
      <p:pic>
        <p:nvPicPr>
          <p:cNvPr id="33794" name="Picture 2" descr="Open Source: o que é e qual a importância para a carreira DEV? | Insights  para te ajudar na carreira em tecnologia | Blog da Trybe">
            <a:extLst>
              <a:ext uri="{FF2B5EF4-FFF2-40B4-BE49-F238E27FC236}">
                <a16:creationId xmlns:a16="http://schemas.microsoft.com/office/drawing/2014/main" id="{51DF2B49-42B4-B5C5-7100-56CF1347E1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0807"/>
          <a:stretch/>
        </p:blipFill>
        <p:spPr bwMode="auto">
          <a:xfrm>
            <a:off x="1123571" y="1614199"/>
            <a:ext cx="1889793" cy="2893060"/>
          </a:xfrm>
          <a:prstGeom prst="rect">
            <a:avLst/>
          </a:prstGeom>
          <a:noFill/>
          <a:extLst>
            <a:ext uri="{909E8E84-426E-40DD-AFC4-6F175D3DCCD1}">
              <a14:hiddenFill xmlns:a14="http://schemas.microsoft.com/office/drawing/2010/main">
                <a:solidFill>
                  <a:srgbClr val="FFFFFF"/>
                </a:solidFill>
              </a14:hiddenFill>
            </a:ext>
          </a:extLst>
        </p:spPr>
      </p:pic>
      <p:pic>
        <p:nvPicPr>
          <p:cNvPr id="4" name="Gráfico 3" descr="Sinal de proibido com preenchimento sólido">
            <a:extLst>
              <a:ext uri="{FF2B5EF4-FFF2-40B4-BE49-F238E27FC236}">
                <a16:creationId xmlns:a16="http://schemas.microsoft.com/office/drawing/2014/main" id="{E77F4251-52BB-B855-58BE-7B61EC5889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2624" y="1014252"/>
            <a:ext cx="4134219" cy="4134219"/>
          </a:xfrm>
          <a:prstGeom prst="rect">
            <a:avLst/>
          </a:prstGeom>
        </p:spPr>
      </p:pic>
      <p:pic>
        <p:nvPicPr>
          <p:cNvPr id="34" name="Imagem 33">
            <a:extLst>
              <a:ext uri="{FF2B5EF4-FFF2-40B4-BE49-F238E27FC236}">
                <a16:creationId xmlns:a16="http://schemas.microsoft.com/office/drawing/2014/main" id="{84AE16F0-0714-87C0-72F5-C1D3CB38AFD0}"/>
              </a:ext>
            </a:extLst>
          </p:cNvPr>
          <p:cNvPicPr>
            <a:picLocks noChangeAspect="1"/>
          </p:cNvPicPr>
          <p:nvPr/>
        </p:nvPicPr>
        <p:blipFill>
          <a:blip r:embed="rId6"/>
          <a:stretch>
            <a:fillRect/>
          </a:stretch>
        </p:blipFill>
        <p:spPr>
          <a:xfrm>
            <a:off x="3894289" y="1106347"/>
            <a:ext cx="7663636" cy="5382322"/>
          </a:xfrm>
          <a:prstGeom prst="rect">
            <a:avLst/>
          </a:prstGeom>
        </p:spPr>
      </p:pic>
    </p:spTree>
    <p:extLst>
      <p:ext uri="{BB962C8B-B14F-4D97-AF65-F5344CB8AC3E}">
        <p14:creationId xmlns:p14="http://schemas.microsoft.com/office/powerpoint/2010/main" val="2456327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1770036"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HISTÓRIA</a:t>
            </a:r>
          </a:p>
        </p:txBody>
      </p:sp>
      <p:sp>
        <p:nvSpPr>
          <p:cNvPr id="27" name="Retângulo 26">
            <a:extLst>
              <a:ext uri="{FF2B5EF4-FFF2-40B4-BE49-F238E27FC236}">
                <a16:creationId xmlns:a16="http://schemas.microsoft.com/office/drawing/2014/main" id="{3BCD8831-FEF4-DFE0-DDFE-33C0B9202398}"/>
              </a:ext>
            </a:extLst>
          </p:cNvPr>
          <p:cNvSpPr/>
          <p:nvPr/>
        </p:nvSpPr>
        <p:spPr>
          <a:xfrm>
            <a:off x="643970" y="1329878"/>
            <a:ext cx="121064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FASE 1</a:t>
            </a:r>
          </a:p>
        </p:txBody>
      </p:sp>
      <p:sp>
        <p:nvSpPr>
          <p:cNvPr id="28" name="Retângulo 27">
            <a:extLst>
              <a:ext uri="{FF2B5EF4-FFF2-40B4-BE49-F238E27FC236}">
                <a16:creationId xmlns:a16="http://schemas.microsoft.com/office/drawing/2014/main" id="{72284ABF-D055-B3DA-25E1-00CFF5438D50}"/>
              </a:ext>
            </a:extLst>
          </p:cNvPr>
          <p:cNvSpPr/>
          <p:nvPr/>
        </p:nvSpPr>
        <p:spPr>
          <a:xfrm>
            <a:off x="2001005" y="1329878"/>
            <a:ext cx="5685825" cy="59236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Desenvolvimento do </a:t>
            </a:r>
            <a:r>
              <a:rPr lang="pt-PT" sz="1600" dirty="0" err="1">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REDCap</a:t>
            </a:r>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na Universidade de </a:t>
            </a:r>
            <a:r>
              <a:rPr lang="pt-PT" sz="1600" dirty="0" err="1">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Vanderbilt</a:t>
            </a:r>
            <a:endPar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1" name="Retângulo 30">
            <a:extLst>
              <a:ext uri="{FF2B5EF4-FFF2-40B4-BE49-F238E27FC236}">
                <a16:creationId xmlns:a16="http://schemas.microsoft.com/office/drawing/2014/main" id="{F877D0D8-B4C4-CFAC-CDDE-987139646267}"/>
              </a:ext>
            </a:extLst>
          </p:cNvPr>
          <p:cNvSpPr/>
          <p:nvPr/>
        </p:nvSpPr>
        <p:spPr>
          <a:xfrm>
            <a:off x="7834856" y="1329878"/>
            <a:ext cx="3859950" cy="592367"/>
          </a:xfrm>
          <a:prstGeom prst="rect">
            <a:avLst/>
          </a:prstGeom>
          <a:solidFill>
            <a:srgbClr val="394752">
              <a:alpha val="18000"/>
            </a:srgb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1 local</a:t>
            </a:r>
          </a:p>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2004–2005</a:t>
            </a:r>
          </a:p>
        </p:txBody>
      </p:sp>
      <p:sp>
        <p:nvSpPr>
          <p:cNvPr id="32" name="Retângulo 31">
            <a:extLst>
              <a:ext uri="{FF2B5EF4-FFF2-40B4-BE49-F238E27FC236}">
                <a16:creationId xmlns:a16="http://schemas.microsoft.com/office/drawing/2014/main" id="{0EA4AF34-8688-9A72-A3D5-67837F3D6315}"/>
              </a:ext>
            </a:extLst>
          </p:cNvPr>
          <p:cNvSpPr/>
          <p:nvPr/>
        </p:nvSpPr>
        <p:spPr>
          <a:xfrm>
            <a:off x="643970" y="2065324"/>
            <a:ext cx="121064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FASE 2</a:t>
            </a:r>
          </a:p>
        </p:txBody>
      </p:sp>
      <p:sp>
        <p:nvSpPr>
          <p:cNvPr id="33" name="Retângulo 32">
            <a:extLst>
              <a:ext uri="{FF2B5EF4-FFF2-40B4-BE49-F238E27FC236}">
                <a16:creationId xmlns:a16="http://schemas.microsoft.com/office/drawing/2014/main" id="{3E15C2CD-4FAE-B2C5-08F8-2EC26E095A9C}"/>
              </a:ext>
            </a:extLst>
          </p:cNvPr>
          <p:cNvSpPr/>
          <p:nvPr/>
        </p:nvSpPr>
        <p:spPr>
          <a:xfrm>
            <a:off x="2001005" y="2065324"/>
            <a:ext cx="5685825" cy="59236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Recrutamento de Colaboradores de Software</a:t>
            </a:r>
          </a:p>
        </p:txBody>
      </p:sp>
      <p:sp>
        <p:nvSpPr>
          <p:cNvPr id="35" name="Retângulo 34">
            <a:extLst>
              <a:ext uri="{FF2B5EF4-FFF2-40B4-BE49-F238E27FC236}">
                <a16:creationId xmlns:a16="http://schemas.microsoft.com/office/drawing/2014/main" id="{B4F36880-3550-2148-4503-BFC3E480965F}"/>
              </a:ext>
            </a:extLst>
          </p:cNvPr>
          <p:cNvSpPr/>
          <p:nvPr/>
        </p:nvSpPr>
        <p:spPr>
          <a:xfrm>
            <a:off x="7834856" y="2065324"/>
            <a:ext cx="3859950" cy="592367"/>
          </a:xfrm>
          <a:prstGeom prst="rect">
            <a:avLst/>
          </a:prstGeom>
          <a:solidFill>
            <a:srgbClr val="394752">
              <a:alpha val="18000"/>
            </a:srgb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3 locais</a:t>
            </a:r>
          </a:p>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2005–2006</a:t>
            </a:r>
          </a:p>
        </p:txBody>
      </p:sp>
      <p:sp>
        <p:nvSpPr>
          <p:cNvPr id="36" name="Retângulo 35">
            <a:extLst>
              <a:ext uri="{FF2B5EF4-FFF2-40B4-BE49-F238E27FC236}">
                <a16:creationId xmlns:a16="http://schemas.microsoft.com/office/drawing/2014/main" id="{8958E2D6-8033-BE8A-33D0-0775BAEFCCCB}"/>
              </a:ext>
            </a:extLst>
          </p:cNvPr>
          <p:cNvSpPr/>
          <p:nvPr/>
        </p:nvSpPr>
        <p:spPr>
          <a:xfrm>
            <a:off x="643970" y="2800770"/>
            <a:ext cx="121064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FASE 3</a:t>
            </a:r>
          </a:p>
        </p:txBody>
      </p:sp>
      <p:sp>
        <p:nvSpPr>
          <p:cNvPr id="37" name="Retângulo 36">
            <a:extLst>
              <a:ext uri="{FF2B5EF4-FFF2-40B4-BE49-F238E27FC236}">
                <a16:creationId xmlns:a16="http://schemas.microsoft.com/office/drawing/2014/main" id="{C48A3007-15F3-2083-CA35-FB3892FA19F3}"/>
              </a:ext>
            </a:extLst>
          </p:cNvPr>
          <p:cNvSpPr/>
          <p:nvPr/>
        </p:nvSpPr>
        <p:spPr>
          <a:xfrm>
            <a:off x="2001005" y="2800770"/>
            <a:ext cx="5685825" cy="59236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Criação de um Pequeno Consórcio de Parceiros</a:t>
            </a:r>
          </a:p>
        </p:txBody>
      </p:sp>
      <p:sp>
        <p:nvSpPr>
          <p:cNvPr id="38" name="Retângulo 37">
            <a:extLst>
              <a:ext uri="{FF2B5EF4-FFF2-40B4-BE49-F238E27FC236}">
                <a16:creationId xmlns:a16="http://schemas.microsoft.com/office/drawing/2014/main" id="{14E8CFA7-697A-8F56-E7E9-38FED2E9E28A}"/>
              </a:ext>
            </a:extLst>
          </p:cNvPr>
          <p:cNvSpPr/>
          <p:nvPr/>
        </p:nvSpPr>
        <p:spPr>
          <a:xfrm>
            <a:off x="7834856" y="2800770"/>
            <a:ext cx="3859950" cy="592367"/>
          </a:xfrm>
          <a:prstGeom prst="rect">
            <a:avLst/>
          </a:prstGeom>
          <a:solidFill>
            <a:srgbClr val="394752">
              <a:alpha val="18000"/>
            </a:srgb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4-10 locais</a:t>
            </a:r>
          </a:p>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2006–2008</a:t>
            </a:r>
          </a:p>
        </p:txBody>
      </p:sp>
      <p:sp>
        <p:nvSpPr>
          <p:cNvPr id="39" name="Retângulo 38">
            <a:extLst>
              <a:ext uri="{FF2B5EF4-FFF2-40B4-BE49-F238E27FC236}">
                <a16:creationId xmlns:a16="http://schemas.microsoft.com/office/drawing/2014/main" id="{01903123-3EFB-CCA2-9724-FE44FF6387C9}"/>
              </a:ext>
            </a:extLst>
          </p:cNvPr>
          <p:cNvSpPr/>
          <p:nvPr/>
        </p:nvSpPr>
        <p:spPr>
          <a:xfrm>
            <a:off x="643970" y="3552155"/>
            <a:ext cx="121064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FASE 4</a:t>
            </a:r>
          </a:p>
        </p:txBody>
      </p:sp>
      <p:sp>
        <p:nvSpPr>
          <p:cNvPr id="40" name="Retângulo 39">
            <a:extLst>
              <a:ext uri="{FF2B5EF4-FFF2-40B4-BE49-F238E27FC236}">
                <a16:creationId xmlns:a16="http://schemas.microsoft.com/office/drawing/2014/main" id="{D442238A-C3B4-5F3C-5DF0-C327274F23A1}"/>
              </a:ext>
            </a:extLst>
          </p:cNvPr>
          <p:cNvSpPr/>
          <p:nvPr/>
        </p:nvSpPr>
        <p:spPr>
          <a:xfrm>
            <a:off x="2001005" y="3552155"/>
            <a:ext cx="5685825" cy="59236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Criação de uma maior presença nacional</a:t>
            </a:r>
          </a:p>
        </p:txBody>
      </p:sp>
      <p:sp>
        <p:nvSpPr>
          <p:cNvPr id="41" name="Retângulo 40">
            <a:extLst>
              <a:ext uri="{FF2B5EF4-FFF2-40B4-BE49-F238E27FC236}">
                <a16:creationId xmlns:a16="http://schemas.microsoft.com/office/drawing/2014/main" id="{B8F9CCFB-F4EE-CA88-2CD8-88B2233B99F6}"/>
              </a:ext>
            </a:extLst>
          </p:cNvPr>
          <p:cNvSpPr/>
          <p:nvPr/>
        </p:nvSpPr>
        <p:spPr>
          <a:xfrm>
            <a:off x="7834856" y="3552155"/>
            <a:ext cx="3859950" cy="592367"/>
          </a:xfrm>
          <a:prstGeom prst="rect">
            <a:avLst/>
          </a:prstGeom>
          <a:solidFill>
            <a:srgbClr val="394752">
              <a:alpha val="18000"/>
            </a:srgb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~50 locais</a:t>
            </a:r>
          </a:p>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2008–2009</a:t>
            </a:r>
          </a:p>
        </p:txBody>
      </p:sp>
      <p:sp>
        <p:nvSpPr>
          <p:cNvPr id="42" name="Retângulo 41">
            <a:extLst>
              <a:ext uri="{FF2B5EF4-FFF2-40B4-BE49-F238E27FC236}">
                <a16:creationId xmlns:a16="http://schemas.microsoft.com/office/drawing/2014/main" id="{134A1B0D-AEFD-2DDB-6B3C-18894088AA83}"/>
              </a:ext>
            </a:extLst>
          </p:cNvPr>
          <p:cNvSpPr/>
          <p:nvPr/>
        </p:nvSpPr>
        <p:spPr>
          <a:xfrm>
            <a:off x="643970" y="4287601"/>
            <a:ext cx="121064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FASE 5</a:t>
            </a:r>
          </a:p>
        </p:txBody>
      </p:sp>
      <p:sp>
        <p:nvSpPr>
          <p:cNvPr id="43" name="Retângulo 42">
            <a:extLst>
              <a:ext uri="{FF2B5EF4-FFF2-40B4-BE49-F238E27FC236}">
                <a16:creationId xmlns:a16="http://schemas.microsoft.com/office/drawing/2014/main" id="{93A4E931-3628-C3A9-680C-FB533F52496A}"/>
              </a:ext>
            </a:extLst>
          </p:cNvPr>
          <p:cNvSpPr/>
          <p:nvPr/>
        </p:nvSpPr>
        <p:spPr>
          <a:xfrm>
            <a:off x="2001005" y="4287601"/>
            <a:ext cx="5685825" cy="59236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Desenvolvimento de uma Comunidade Diversa</a:t>
            </a:r>
          </a:p>
        </p:txBody>
      </p:sp>
      <p:sp>
        <p:nvSpPr>
          <p:cNvPr id="44" name="Retângulo 43">
            <a:extLst>
              <a:ext uri="{FF2B5EF4-FFF2-40B4-BE49-F238E27FC236}">
                <a16:creationId xmlns:a16="http://schemas.microsoft.com/office/drawing/2014/main" id="{D2237464-EA32-90CD-A815-F5DD3506D169}"/>
              </a:ext>
            </a:extLst>
          </p:cNvPr>
          <p:cNvSpPr/>
          <p:nvPr/>
        </p:nvSpPr>
        <p:spPr>
          <a:xfrm>
            <a:off x="7834856" y="4287601"/>
            <a:ext cx="3859950" cy="592367"/>
          </a:xfrm>
          <a:prstGeom prst="rect">
            <a:avLst/>
          </a:prstGeom>
          <a:solidFill>
            <a:srgbClr val="394752">
              <a:alpha val="18000"/>
            </a:srgb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~500 locais</a:t>
            </a:r>
          </a:p>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2009–2012</a:t>
            </a:r>
          </a:p>
        </p:txBody>
      </p:sp>
      <p:sp>
        <p:nvSpPr>
          <p:cNvPr id="45" name="Retângulo 44">
            <a:extLst>
              <a:ext uri="{FF2B5EF4-FFF2-40B4-BE49-F238E27FC236}">
                <a16:creationId xmlns:a16="http://schemas.microsoft.com/office/drawing/2014/main" id="{F17A6D5B-9881-162D-902C-0F600030EF3D}"/>
              </a:ext>
            </a:extLst>
          </p:cNvPr>
          <p:cNvSpPr/>
          <p:nvPr/>
        </p:nvSpPr>
        <p:spPr>
          <a:xfrm>
            <a:off x="643970" y="5023047"/>
            <a:ext cx="121064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FASE 6</a:t>
            </a:r>
          </a:p>
        </p:txBody>
      </p:sp>
      <p:sp>
        <p:nvSpPr>
          <p:cNvPr id="46" name="Retângulo 45">
            <a:extLst>
              <a:ext uri="{FF2B5EF4-FFF2-40B4-BE49-F238E27FC236}">
                <a16:creationId xmlns:a16="http://schemas.microsoft.com/office/drawing/2014/main" id="{DA564B8F-605E-63A6-CFC8-8518FCE73DCA}"/>
              </a:ext>
            </a:extLst>
          </p:cNvPr>
          <p:cNvSpPr/>
          <p:nvPr/>
        </p:nvSpPr>
        <p:spPr>
          <a:xfrm>
            <a:off x="2001005" y="5023047"/>
            <a:ext cx="5685825" cy="59236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Expansão Global</a:t>
            </a:r>
          </a:p>
        </p:txBody>
      </p:sp>
      <p:sp>
        <p:nvSpPr>
          <p:cNvPr id="47" name="Retângulo 46">
            <a:extLst>
              <a:ext uri="{FF2B5EF4-FFF2-40B4-BE49-F238E27FC236}">
                <a16:creationId xmlns:a16="http://schemas.microsoft.com/office/drawing/2014/main" id="{80011955-0376-2F23-0321-CB839EC71A10}"/>
              </a:ext>
            </a:extLst>
          </p:cNvPr>
          <p:cNvSpPr/>
          <p:nvPr/>
        </p:nvSpPr>
        <p:spPr>
          <a:xfrm>
            <a:off x="7834856" y="5023047"/>
            <a:ext cx="3859950" cy="592367"/>
          </a:xfrm>
          <a:prstGeom prst="rect">
            <a:avLst/>
          </a:prstGeom>
          <a:solidFill>
            <a:srgbClr val="394752">
              <a:alpha val="18000"/>
            </a:srgbClr>
          </a:solidFill>
          <a:ln>
            <a:noFill/>
          </a:ln>
        </p:spPr>
        <p:style>
          <a:lnRef idx="2">
            <a:schemeClr val="accent2"/>
          </a:lnRef>
          <a:fillRef idx="1">
            <a:schemeClr val="lt1"/>
          </a:fillRef>
          <a:effectRef idx="0">
            <a:schemeClr val="accent2"/>
          </a:effectRef>
          <a:fontRef idx="minor">
            <a:schemeClr val="dk1"/>
          </a:fontRef>
        </p:style>
        <p:txBody>
          <a:bodyPr rtlCol="0" anchor="ctr"/>
          <a:lstStyle/>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&gt; 500 locais</a:t>
            </a:r>
          </a:p>
          <a:p>
            <a:pPr lvl="0"/>
            <a:r>
              <a:rPr lang="pt-PT" sz="1600" dirty="0">
                <a:solidFill>
                  <a:prstClr val="black"/>
                </a:solidFill>
                <a:latin typeface="Open Sans Light" panose="020B0306030504020204" pitchFamily="34" charset="0"/>
                <a:ea typeface="Open Sans Light" panose="020B0306030504020204" pitchFamily="34" charset="0"/>
                <a:cs typeface="Open Sans Light" panose="020B0306030504020204" pitchFamily="34" charset="0"/>
              </a:rPr>
              <a:t>~ 2013–2018</a:t>
            </a:r>
          </a:p>
        </p:txBody>
      </p:sp>
    </p:spTree>
    <p:extLst>
      <p:ext uri="{BB962C8B-B14F-4D97-AF65-F5344CB8AC3E}">
        <p14:creationId xmlns:p14="http://schemas.microsoft.com/office/powerpoint/2010/main" val="28783261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1770036"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HISTÓRIA</a:t>
            </a:r>
          </a:p>
        </p:txBody>
      </p:sp>
      <p:pic>
        <p:nvPicPr>
          <p:cNvPr id="48" name="Imagem 47" descr="Uma imagem com texto&#10;&#10;Descrição gerada automaticamente">
            <a:extLst>
              <a:ext uri="{FF2B5EF4-FFF2-40B4-BE49-F238E27FC236}">
                <a16:creationId xmlns:a16="http://schemas.microsoft.com/office/drawing/2014/main" id="{8EF5E441-C6D3-9F7E-BA40-E19040E66134}"/>
              </a:ext>
            </a:extLst>
          </p:cNvPr>
          <p:cNvPicPr>
            <a:picLocks noChangeAspect="1"/>
          </p:cNvPicPr>
          <p:nvPr/>
        </p:nvPicPr>
        <p:blipFill>
          <a:blip r:embed="rId3"/>
          <a:stretch>
            <a:fillRect/>
          </a:stretch>
        </p:blipFill>
        <p:spPr>
          <a:xfrm>
            <a:off x="3746500" y="1316615"/>
            <a:ext cx="4699000" cy="863600"/>
          </a:xfrm>
          <a:prstGeom prst="rect">
            <a:avLst/>
          </a:prstGeom>
        </p:spPr>
      </p:pic>
      <p:pic>
        <p:nvPicPr>
          <p:cNvPr id="49" name="Imagem 48" descr="Uma imagem com mapa&#10;&#10;Descrição gerada automaticamente">
            <a:extLst>
              <a:ext uri="{FF2B5EF4-FFF2-40B4-BE49-F238E27FC236}">
                <a16:creationId xmlns:a16="http://schemas.microsoft.com/office/drawing/2014/main" id="{B5F30FF2-A185-2139-8446-292037E6E2FD}"/>
              </a:ext>
            </a:extLst>
          </p:cNvPr>
          <p:cNvPicPr>
            <a:picLocks noChangeAspect="1"/>
          </p:cNvPicPr>
          <p:nvPr/>
        </p:nvPicPr>
        <p:blipFill rotWithShape="1">
          <a:blip r:embed="rId4"/>
          <a:srcRect t="21667"/>
          <a:stretch/>
        </p:blipFill>
        <p:spPr>
          <a:xfrm>
            <a:off x="2422198" y="2380039"/>
            <a:ext cx="7656159" cy="3875287"/>
          </a:xfrm>
          <a:prstGeom prst="rect">
            <a:avLst/>
          </a:prstGeom>
        </p:spPr>
      </p:pic>
      <p:sp>
        <p:nvSpPr>
          <p:cNvPr id="50" name="Retângulo 49">
            <a:extLst>
              <a:ext uri="{FF2B5EF4-FFF2-40B4-BE49-F238E27FC236}">
                <a16:creationId xmlns:a16="http://schemas.microsoft.com/office/drawing/2014/main" id="{82AD90F0-DA61-547D-F202-93C8DE4DE4F7}"/>
              </a:ext>
            </a:extLst>
          </p:cNvPr>
          <p:cNvSpPr/>
          <p:nvPr/>
        </p:nvSpPr>
        <p:spPr>
          <a:xfrm>
            <a:off x="643970" y="1329878"/>
            <a:ext cx="121064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HOJE</a:t>
            </a:r>
          </a:p>
        </p:txBody>
      </p:sp>
    </p:spTree>
    <p:extLst>
      <p:ext uri="{BB962C8B-B14F-4D97-AF65-F5344CB8AC3E}">
        <p14:creationId xmlns:p14="http://schemas.microsoft.com/office/powerpoint/2010/main" val="36696249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1973617"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UTILIDADE</a:t>
            </a:r>
          </a:p>
        </p:txBody>
      </p:sp>
      <p:sp>
        <p:nvSpPr>
          <p:cNvPr id="29" name="CaixaDeTexto 28">
            <a:extLst>
              <a:ext uri="{FF2B5EF4-FFF2-40B4-BE49-F238E27FC236}">
                <a16:creationId xmlns:a16="http://schemas.microsoft.com/office/drawing/2014/main" id="{1021418E-86F5-5315-8B24-D318BB0607A0}"/>
              </a:ext>
            </a:extLst>
          </p:cNvPr>
          <p:cNvSpPr txBox="1"/>
          <p:nvPr/>
        </p:nvSpPr>
        <p:spPr>
          <a:xfrm>
            <a:off x="954130" y="3109417"/>
            <a:ext cx="2329482" cy="1200329"/>
          </a:xfrm>
          <a:prstGeom prst="rect">
            <a:avLst/>
          </a:prstGeom>
          <a:noFill/>
        </p:spPr>
        <p:txBody>
          <a:bodyPr wrap="square" rtlCol="0">
            <a:spAutoFit/>
          </a:bodyPr>
          <a:lstStyle/>
          <a:p>
            <a:pPr algn="r"/>
            <a:r>
              <a:rPr lang="pt-PT" sz="3600" b="1" dirty="0" err="1">
                <a:solidFill>
                  <a:schemeClr val="tx2">
                    <a:lumMod val="40000"/>
                    <a:lumOff val="60000"/>
                  </a:schemeClr>
                </a:solidFill>
                <a:latin typeface="Open Sans" panose="020B0606030504020204" pitchFamily="34" charset="0"/>
                <a:ea typeface="Open Sans" panose="020B0606030504020204" pitchFamily="34" charset="0"/>
                <a:cs typeface="Open Sans" panose="020B0606030504020204" pitchFamily="34" charset="0"/>
              </a:rPr>
              <a:t>garbage</a:t>
            </a:r>
            <a:endParaRPr lang="pt-PT" sz="3600" b="1" dirty="0">
              <a:solidFill>
                <a:schemeClr val="tx2">
                  <a:lumMod val="40000"/>
                  <a:lumOff val="60000"/>
                </a:schemeClr>
              </a:solidFill>
              <a:latin typeface="Open Sans" panose="020B0606030504020204" pitchFamily="34" charset="0"/>
              <a:ea typeface="Open Sans" panose="020B0606030504020204" pitchFamily="34" charset="0"/>
              <a:cs typeface="Open Sans" panose="020B0606030504020204" pitchFamily="34" charset="0"/>
            </a:endParaRPr>
          </a:p>
          <a:p>
            <a:pPr algn="r"/>
            <a:r>
              <a:rPr lang="pt-PT" sz="3600" b="1" dirty="0">
                <a:solidFill>
                  <a:schemeClr val="tx2">
                    <a:lumMod val="40000"/>
                    <a:lumOff val="60000"/>
                  </a:schemeClr>
                </a:solidFill>
                <a:latin typeface="Open Sans" panose="020B0606030504020204" pitchFamily="34" charset="0"/>
                <a:ea typeface="Open Sans" panose="020B0606030504020204" pitchFamily="34" charset="0"/>
                <a:cs typeface="Open Sans" panose="020B0606030504020204" pitchFamily="34" charset="0"/>
              </a:rPr>
              <a:t>IN</a:t>
            </a:r>
          </a:p>
        </p:txBody>
      </p:sp>
      <p:sp>
        <p:nvSpPr>
          <p:cNvPr id="2" name="Seta para Baixo 1">
            <a:extLst>
              <a:ext uri="{FF2B5EF4-FFF2-40B4-BE49-F238E27FC236}">
                <a16:creationId xmlns:a16="http://schemas.microsoft.com/office/drawing/2014/main" id="{CF74F476-BAB3-4A25-8B40-7EADECE07ECE}"/>
              </a:ext>
            </a:extLst>
          </p:cNvPr>
          <p:cNvSpPr/>
          <p:nvPr/>
        </p:nvSpPr>
        <p:spPr>
          <a:xfrm rot="16200000">
            <a:off x="3244995" y="2896978"/>
            <a:ext cx="1663205" cy="1573402"/>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Gráfico 3" descr="Lixo com preenchimento sólido">
            <a:extLst>
              <a:ext uri="{FF2B5EF4-FFF2-40B4-BE49-F238E27FC236}">
                <a16:creationId xmlns:a16="http://schemas.microsoft.com/office/drawing/2014/main" id="{7CEDFC26-8A42-9C24-F341-CA35DE93076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325022" y="3291432"/>
            <a:ext cx="735842" cy="735842"/>
          </a:xfrm>
          <a:prstGeom prst="rect">
            <a:avLst/>
          </a:prstGeom>
        </p:spPr>
      </p:pic>
      <p:pic>
        <p:nvPicPr>
          <p:cNvPr id="6" name="Gráfico 5" descr="Fábrica com preenchimento sólido">
            <a:extLst>
              <a:ext uri="{FF2B5EF4-FFF2-40B4-BE49-F238E27FC236}">
                <a16:creationId xmlns:a16="http://schemas.microsoft.com/office/drawing/2014/main" id="{65514325-8D81-3ABA-FC65-EDBBB89026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25702" y="1774278"/>
            <a:ext cx="3275536" cy="3275536"/>
          </a:xfrm>
          <a:prstGeom prst="rect">
            <a:avLst/>
          </a:prstGeom>
        </p:spPr>
      </p:pic>
      <p:sp>
        <p:nvSpPr>
          <p:cNvPr id="30" name="CaixaDeTexto 29">
            <a:extLst>
              <a:ext uri="{FF2B5EF4-FFF2-40B4-BE49-F238E27FC236}">
                <a16:creationId xmlns:a16="http://schemas.microsoft.com/office/drawing/2014/main" id="{AE8288F0-1A0D-93EE-6F5D-371AF37D5596}"/>
              </a:ext>
            </a:extLst>
          </p:cNvPr>
          <p:cNvSpPr txBox="1"/>
          <p:nvPr/>
        </p:nvSpPr>
        <p:spPr>
          <a:xfrm>
            <a:off x="8792927" y="3268869"/>
            <a:ext cx="2329482" cy="1200329"/>
          </a:xfrm>
          <a:prstGeom prst="rect">
            <a:avLst/>
          </a:prstGeom>
          <a:noFill/>
        </p:spPr>
        <p:txBody>
          <a:bodyPr wrap="square" rtlCol="0">
            <a:spAutoFit/>
          </a:bodyPr>
          <a:lstStyle/>
          <a:p>
            <a:r>
              <a:rPr lang="pt-PT" sz="3600" b="1" dirty="0" err="1">
                <a:solidFill>
                  <a:schemeClr val="tx2">
                    <a:lumMod val="40000"/>
                    <a:lumOff val="60000"/>
                  </a:schemeClr>
                </a:solidFill>
                <a:latin typeface="Open Sans" panose="020B0606030504020204" pitchFamily="34" charset="0"/>
                <a:ea typeface="Open Sans" panose="020B0606030504020204" pitchFamily="34" charset="0"/>
                <a:cs typeface="Open Sans" panose="020B0606030504020204" pitchFamily="34" charset="0"/>
              </a:rPr>
              <a:t>garbage</a:t>
            </a:r>
            <a:endParaRPr lang="pt-PT" sz="3600" b="1" dirty="0">
              <a:solidFill>
                <a:schemeClr val="tx2">
                  <a:lumMod val="40000"/>
                  <a:lumOff val="60000"/>
                </a:schemeClr>
              </a:solidFill>
              <a:latin typeface="Open Sans" panose="020B0606030504020204" pitchFamily="34" charset="0"/>
              <a:ea typeface="Open Sans" panose="020B0606030504020204" pitchFamily="34" charset="0"/>
              <a:cs typeface="Open Sans" panose="020B0606030504020204" pitchFamily="34" charset="0"/>
            </a:endParaRPr>
          </a:p>
          <a:p>
            <a:r>
              <a:rPr lang="pt-PT" sz="3600" b="1" dirty="0">
                <a:solidFill>
                  <a:schemeClr val="tx2">
                    <a:lumMod val="40000"/>
                    <a:lumOff val="60000"/>
                  </a:schemeClr>
                </a:solidFill>
                <a:latin typeface="Open Sans" panose="020B0606030504020204" pitchFamily="34" charset="0"/>
                <a:ea typeface="Open Sans" panose="020B0606030504020204" pitchFamily="34" charset="0"/>
                <a:cs typeface="Open Sans" panose="020B0606030504020204" pitchFamily="34" charset="0"/>
              </a:rPr>
              <a:t>OUT</a:t>
            </a:r>
          </a:p>
        </p:txBody>
      </p:sp>
      <p:sp>
        <p:nvSpPr>
          <p:cNvPr id="31" name="Seta para Baixo 30">
            <a:extLst>
              <a:ext uri="{FF2B5EF4-FFF2-40B4-BE49-F238E27FC236}">
                <a16:creationId xmlns:a16="http://schemas.microsoft.com/office/drawing/2014/main" id="{F469F940-4C1F-A3C6-63C4-C14DFECFF8D6}"/>
              </a:ext>
            </a:extLst>
          </p:cNvPr>
          <p:cNvSpPr/>
          <p:nvPr/>
        </p:nvSpPr>
        <p:spPr>
          <a:xfrm rot="16200000">
            <a:off x="7078520" y="3155148"/>
            <a:ext cx="1663205" cy="1573402"/>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áfico 31" descr="Lixo com preenchimento sólido">
            <a:extLst>
              <a:ext uri="{FF2B5EF4-FFF2-40B4-BE49-F238E27FC236}">
                <a16:creationId xmlns:a16="http://schemas.microsoft.com/office/drawing/2014/main" id="{37487117-E258-AAD0-69BE-9E93EC7E854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19541" y="3549348"/>
            <a:ext cx="735842" cy="735842"/>
          </a:xfrm>
          <a:prstGeom prst="rect">
            <a:avLst/>
          </a:prstGeom>
        </p:spPr>
      </p:pic>
    </p:spTree>
    <p:extLst>
      <p:ext uri="{BB962C8B-B14F-4D97-AF65-F5344CB8AC3E}">
        <p14:creationId xmlns:p14="http://schemas.microsoft.com/office/powerpoint/2010/main" val="27580948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1973617"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UTILIDADE</a:t>
            </a:r>
          </a:p>
        </p:txBody>
      </p:sp>
      <p:pic>
        <p:nvPicPr>
          <p:cNvPr id="27" name="Gráfico 26" descr="Ferramentas de mineração com preenchimento sólido">
            <a:extLst>
              <a:ext uri="{FF2B5EF4-FFF2-40B4-BE49-F238E27FC236}">
                <a16:creationId xmlns:a16="http://schemas.microsoft.com/office/drawing/2014/main" id="{5D1B5CCB-027C-2122-CBD9-2779017B92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73689" y="1983638"/>
            <a:ext cx="2890723" cy="2890723"/>
          </a:xfrm>
          <a:prstGeom prst="rect">
            <a:avLst/>
          </a:prstGeom>
        </p:spPr>
      </p:pic>
      <p:sp>
        <p:nvSpPr>
          <p:cNvPr id="35" name="CaixaDeTexto 34">
            <a:extLst>
              <a:ext uri="{FF2B5EF4-FFF2-40B4-BE49-F238E27FC236}">
                <a16:creationId xmlns:a16="http://schemas.microsoft.com/office/drawing/2014/main" id="{04B78A78-F7C5-F908-5ADA-EBC038E69FB4}"/>
              </a:ext>
            </a:extLst>
          </p:cNvPr>
          <p:cNvSpPr txBox="1"/>
          <p:nvPr/>
        </p:nvSpPr>
        <p:spPr>
          <a:xfrm>
            <a:off x="643970" y="1221939"/>
            <a:ext cx="3004349" cy="584775"/>
          </a:xfrm>
          <a:prstGeom prst="rect">
            <a:avLst/>
          </a:prstGeom>
          <a:noFill/>
        </p:spPr>
        <p:txBody>
          <a:bodyPr wrap="none" rtlCol="0">
            <a:spAutoFit/>
          </a:bodyPr>
          <a:lstStyle/>
          <a:p>
            <a:r>
              <a:rPr lang="pt-PT" sz="3200" dirty="0">
                <a:solidFill>
                  <a:srgbClr val="394752"/>
                </a:solidFill>
                <a:latin typeface="Trebuchet MS" panose="020B0703020202090204" pitchFamily="34" charset="0"/>
              </a:rPr>
              <a:t>BOAS PRÁTICAS</a:t>
            </a:r>
            <a:endParaRPr lang="pt-PT" sz="3200" dirty="0">
              <a:solidFill>
                <a:schemeClr val="accent1">
                  <a:lumMod val="20000"/>
                  <a:lumOff val="80000"/>
                </a:schemeClr>
              </a:solidFill>
              <a:latin typeface="Trebuchet MS" panose="020B0703020202090204" pitchFamily="34" charset="0"/>
            </a:endParaRPr>
          </a:p>
        </p:txBody>
      </p:sp>
      <p:graphicFrame>
        <p:nvGraphicFramePr>
          <p:cNvPr id="28" name="Diagrama 27">
            <a:extLst>
              <a:ext uri="{FF2B5EF4-FFF2-40B4-BE49-F238E27FC236}">
                <a16:creationId xmlns:a16="http://schemas.microsoft.com/office/drawing/2014/main" id="{20CD43F9-27D7-94C6-8950-CE80359A8038}"/>
              </a:ext>
            </a:extLst>
          </p:cNvPr>
          <p:cNvGraphicFramePr/>
          <p:nvPr>
            <p:extLst>
              <p:ext uri="{D42A27DB-BD31-4B8C-83A1-F6EECF244321}">
                <p14:modId xmlns:p14="http://schemas.microsoft.com/office/powerpoint/2010/main" val="3971876137"/>
              </p:ext>
            </p:extLst>
          </p:nvPr>
        </p:nvGraphicFramePr>
        <p:xfrm>
          <a:off x="576111" y="2089197"/>
          <a:ext cx="7618067" cy="373809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7950994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266693"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CRFs</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431400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CONSIDERAÇÕES GERAIS</a:t>
            </a:r>
          </a:p>
        </p:txBody>
      </p:sp>
      <p:sp>
        <p:nvSpPr>
          <p:cNvPr id="28" name="Retângulo 27">
            <a:extLst>
              <a:ext uri="{FF2B5EF4-FFF2-40B4-BE49-F238E27FC236}">
                <a16:creationId xmlns:a16="http://schemas.microsoft.com/office/drawing/2014/main" id="{84326E36-8E61-6F02-4F1F-754302E06C23}"/>
              </a:ext>
            </a:extLst>
          </p:cNvPr>
          <p:cNvSpPr/>
          <p:nvPr/>
        </p:nvSpPr>
        <p:spPr>
          <a:xfrm>
            <a:off x="1634872" y="1581172"/>
            <a:ext cx="9356059"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PT" sz="2000" dirty="0" err="1">
                <a:latin typeface="Roboto" panose="02000000000000000000" pitchFamily="2" charset="0"/>
                <a:ea typeface="Roboto" panose="02000000000000000000" pitchFamily="2" charset="0"/>
                <a:cs typeface="Roboto" panose="02000000000000000000" pitchFamily="2" charset="0"/>
              </a:rPr>
              <a:t>CRFs</a:t>
            </a:r>
            <a:r>
              <a:rPr lang="pt-PT" sz="2000" dirty="0">
                <a:latin typeface="Roboto" panose="02000000000000000000" pitchFamily="2" charset="0"/>
                <a:ea typeface="Roboto" panose="02000000000000000000" pitchFamily="2" charset="0"/>
                <a:cs typeface="Roboto" panose="02000000000000000000" pitchFamily="2" charset="0"/>
              </a:rPr>
              <a:t> no...</a:t>
            </a:r>
          </a:p>
        </p:txBody>
      </p:sp>
      <p:sp>
        <p:nvSpPr>
          <p:cNvPr id="29" name="Retângulo 28">
            <a:extLst>
              <a:ext uri="{FF2B5EF4-FFF2-40B4-BE49-F238E27FC236}">
                <a16:creationId xmlns:a16="http://schemas.microsoft.com/office/drawing/2014/main" id="{E7554CAC-560E-A340-55DD-7B0F2A4B5475}"/>
              </a:ext>
            </a:extLst>
          </p:cNvPr>
          <p:cNvSpPr/>
          <p:nvPr/>
        </p:nvSpPr>
        <p:spPr>
          <a:xfrm>
            <a:off x="1634871" y="2264569"/>
            <a:ext cx="9356059" cy="1413075"/>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Uso secundário de dados</a:t>
            </a:r>
          </a:p>
          <a:p>
            <a:pPr marL="342900" indent="-342900">
              <a:buFont typeface="Arial" panose="020B0604020202020204" pitchFamily="34" charset="0"/>
              <a:buChar char="•"/>
            </a:pPr>
            <a:r>
              <a:rPr lang="pt-PT"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Colheita de dados pessoa-a-pessoa</a:t>
            </a:r>
          </a:p>
          <a:p>
            <a:pPr marL="342900" indent="-342900">
              <a:buFont typeface="Arial" panose="020B0604020202020204" pitchFamily="34" charset="0"/>
              <a:buChar char="•"/>
            </a:pPr>
            <a:r>
              <a:rPr lang="pt-PT"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t>
            </a:r>
          </a:p>
        </p:txBody>
      </p:sp>
      <p:sp>
        <p:nvSpPr>
          <p:cNvPr id="34" name="Retângulo 33">
            <a:extLst>
              <a:ext uri="{FF2B5EF4-FFF2-40B4-BE49-F238E27FC236}">
                <a16:creationId xmlns:a16="http://schemas.microsoft.com/office/drawing/2014/main" id="{14147E61-E3F3-3851-FFFC-456C83C6931D}"/>
              </a:ext>
            </a:extLst>
          </p:cNvPr>
          <p:cNvSpPr/>
          <p:nvPr/>
        </p:nvSpPr>
        <p:spPr>
          <a:xfrm>
            <a:off x="1634871" y="3893938"/>
            <a:ext cx="9356059"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PT" sz="2000" dirty="0">
                <a:latin typeface="Roboto" panose="02000000000000000000" pitchFamily="2" charset="0"/>
                <a:ea typeface="Roboto" panose="02000000000000000000" pitchFamily="2" charset="0"/>
                <a:cs typeface="Roboto" panose="02000000000000000000" pitchFamily="2" charset="0"/>
              </a:rPr>
              <a:t>Quem faz a colheita?</a:t>
            </a:r>
          </a:p>
        </p:txBody>
      </p:sp>
      <p:sp>
        <p:nvSpPr>
          <p:cNvPr id="36" name="Retângulo 35">
            <a:extLst>
              <a:ext uri="{FF2B5EF4-FFF2-40B4-BE49-F238E27FC236}">
                <a16:creationId xmlns:a16="http://schemas.microsoft.com/office/drawing/2014/main" id="{5293FD51-65DF-B327-9BD7-61F6FF98E181}"/>
              </a:ext>
            </a:extLst>
          </p:cNvPr>
          <p:cNvSpPr/>
          <p:nvPr/>
        </p:nvSpPr>
        <p:spPr>
          <a:xfrm>
            <a:off x="1634870" y="4577335"/>
            <a:ext cx="9356059" cy="1413075"/>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Pessoal clínico?</a:t>
            </a:r>
          </a:p>
          <a:p>
            <a:pPr marL="342900" indent="-342900">
              <a:buFont typeface="Arial" panose="020B0604020202020204" pitchFamily="34" charset="0"/>
              <a:buChar char="•"/>
            </a:pPr>
            <a:r>
              <a:rPr lang="pt-PT"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Investigadores?</a:t>
            </a:r>
          </a:p>
          <a:p>
            <a:pPr marL="342900" indent="-342900">
              <a:buFont typeface="Arial" panose="020B0604020202020204" pitchFamily="34" charset="0"/>
              <a:buChar char="•"/>
            </a:pPr>
            <a:r>
              <a:rPr lang="pt-PT"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Doentes? </a:t>
            </a:r>
          </a:p>
        </p:txBody>
      </p:sp>
    </p:spTree>
    <p:extLst>
      <p:ext uri="{BB962C8B-B14F-4D97-AF65-F5344CB8AC3E}">
        <p14:creationId xmlns:p14="http://schemas.microsoft.com/office/powerpoint/2010/main" val="5213096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266693"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CRFs</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431400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CONSIDERAÇÕES GERAIS</a:t>
            </a:r>
          </a:p>
        </p:txBody>
      </p:sp>
      <p:sp>
        <p:nvSpPr>
          <p:cNvPr id="28" name="Retângulo 27">
            <a:extLst>
              <a:ext uri="{FF2B5EF4-FFF2-40B4-BE49-F238E27FC236}">
                <a16:creationId xmlns:a16="http://schemas.microsoft.com/office/drawing/2014/main" id="{84326E36-8E61-6F02-4F1F-754302E06C23}"/>
              </a:ext>
            </a:extLst>
          </p:cNvPr>
          <p:cNvSpPr/>
          <p:nvPr/>
        </p:nvSpPr>
        <p:spPr>
          <a:xfrm>
            <a:off x="1634872" y="1581172"/>
            <a:ext cx="9356059"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PT" sz="2000" dirty="0">
                <a:latin typeface="Roboto" panose="02000000000000000000" pitchFamily="2" charset="0"/>
                <a:ea typeface="Roboto" panose="02000000000000000000" pitchFamily="2" charset="0"/>
                <a:cs typeface="Roboto" panose="02000000000000000000" pitchFamily="2" charset="0"/>
              </a:rPr>
              <a:t>Recolha de dados “no terreno”</a:t>
            </a:r>
          </a:p>
        </p:txBody>
      </p:sp>
      <p:sp>
        <p:nvSpPr>
          <p:cNvPr id="29" name="Retângulo 28">
            <a:extLst>
              <a:ext uri="{FF2B5EF4-FFF2-40B4-BE49-F238E27FC236}">
                <a16:creationId xmlns:a16="http://schemas.microsoft.com/office/drawing/2014/main" id="{E7554CAC-560E-A340-55DD-7B0F2A4B5475}"/>
              </a:ext>
            </a:extLst>
          </p:cNvPr>
          <p:cNvSpPr/>
          <p:nvPr/>
        </p:nvSpPr>
        <p:spPr>
          <a:xfrm>
            <a:off x="1634871" y="2264569"/>
            <a:ext cx="9356059"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Formulários em papel</a:t>
            </a:r>
          </a:p>
          <a:p>
            <a:pPr marL="342900" indent="-342900">
              <a:buFont typeface="Arial" panose="020B0604020202020204" pitchFamily="34" charset="0"/>
              <a:buChar char="•"/>
            </a:pPr>
            <a:endParaRPr lang="pt-PT"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Formulários </a:t>
            </a:r>
            <a:r>
              <a:rPr lang="pt-PT" sz="2000" b="1" dirty="0" err="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electrónicos</a:t>
            </a: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800100" lvl="1" indent="-342900">
              <a:buFont typeface="Arial" panose="020B0604020202020204" pitchFamily="34" charset="0"/>
              <a:buChar char="•"/>
            </a:pPr>
            <a:r>
              <a:rPr lang="pt-PT"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Web browser? Requer internet…</a:t>
            </a:r>
          </a:p>
          <a:p>
            <a:pPr marL="800100" lvl="1" indent="-342900">
              <a:buFont typeface="Arial" panose="020B0604020202020204" pitchFamily="34" charset="0"/>
              <a:buChar char="•"/>
            </a:pPr>
            <a:r>
              <a:rPr lang="pt-PT"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Apps móveis</a:t>
            </a:r>
          </a:p>
          <a:p>
            <a:pPr marL="342900" indent="-342900">
              <a:buFont typeface="Arial" panose="020B0604020202020204" pitchFamily="34" charset="0"/>
              <a:buChar char="•"/>
            </a:pPr>
            <a:endParaRPr lang="pt-PT" sz="20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Via telefónica</a:t>
            </a:r>
          </a:p>
        </p:txBody>
      </p:sp>
    </p:spTree>
    <p:extLst>
      <p:ext uri="{BB962C8B-B14F-4D97-AF65-F5344CB8AC3E}">
        <p14:creationId xmlns:p14="http://schemas.microsoft.com/office/powerpoint/2010/main" val="3361080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266693"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CRFs</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380052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FLUXO DE TRABALHO</a:t>
            </a:r>
          </a:p>
        </p:txBody>
      </p:sp>
      <p:pic>
        <p:nvPicPr>
          <p:cNvPr id="6" name="Imagem 5" descr="Uma imagem com texto&#10;&#10;Descrição gerada automaticamente">
            <a:extLst>
              <a:ext uri="{FF2B5EF4-FFF2-40B4-BE49-F238E27FC236}">
                <a16:creationId xmlns:a16="http://schemas.microsoft.com/office/drawing/2014/main" id="{DDACBF86-04BB-D6EC-6489-AC16AB1C9369}"/>
              </a:ext>
            </a:extLst>
          </p:cNvPr>
          <p:cNvPicPr>
            <a:picLocks noChangeAspect="1"/>
          </p:cNvPicPr>
          <p:nvPr/>
        </p:nvPicPr>
        <p:blipFill rotWithShape="1">
          <a:blip r:embed="rId3"/>
          <a:srcRect r="46002" b="83591"/>
          <a:stretch/>
        </p:blipFill>
        <p:spPr>
          <a:xfrm>
            <a:off x="3985495" y="2877384"/>
            <a:ext cx="4031939" cy="1640228"/>
          </a:xfrm>
          <a:prstGeom prst="rect">
            <a:avLst/>
          </a:prstGeom>
        </p:spPr>
      </p:pic>
      <p:sp>
        <p:nvSpPr>
          <p:cNvPr id="32" name="Retângulo 31">
            <a:extLst>
              <a:ext uri="{FF2B5EF4-FFF2-40B4-BE49-F238E27FC236}">
                <a16:creationId xmlns:a16="http://schemas.microsoft.com/office/drawing/2014/main" id="{818EE76A-AEC5-D62C-E394-17485798F5BB}"/>
              </a:ext>
            </a:extLst>
          </p:cNvPr>
          <p:cNvSpPr/>
          <p:nvPr/>
        </p:nvSpPr>
        <p:spPr>
          <a:xfrm>
            <a:off x="849501" y="2578276"/>
            <a:ext cx="2049066" cy="2286649"/>
          </a:xfrm>
          <a:prstGeom prst="rect">
            <a:avLst/>
          </a:prstGeom>
          <a:solidFill>
            <a:schemeClr val="accent4">
              <a:lumMod val="20000"/>
              <a:lumOff val="8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Idade</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Sexo</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800100" lvl="1"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a:t>
            </a:r>
          </a:p>
          <a:p>
            <a:pPr marL="800100" lvl="1"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F</a:t>
            </a:r>
          </a:p>
        </p:txBody>
      </p:sp>
      <p:sp>
        <p:nvSpPr>
          <p:cNvPr id="33" name="Retângulo 32">
            <a:extLst>
              <a:ext uri="{FF2B5EF4-FFF2-40B4-BE49-F238E27FC236}">
                <a16:creationId xmlns:a16="http://schemas.microsoft.com/office/drawing/2014/main" id="{181FE62F-8CD1-1F54-9DAF-FEF6D4F9865F}"/>
              </a:ext>
            </a:extLst>
          </p:cNvPr>
          <p:cNvSpPr/>
          <p:nvPr/>
        </p:nvSpPr>
        <p:spPr>
          <a:xfrm>
            <a:off x="1999539" y="2777127"/>
            <a:ext cx="730519" cy="377071"/>
          </a:xfrm>
          <a:prstGeom prst="rect">
            <a:avLst/>
          </a:prstGeom>
          <a:solidFill>
            <a:schemeClr val="bg1"/>
          </a:solidFill>
          <a:ln>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4" name="Retângulo 33">
            <a:extLst>
              <a:ext uri="{FF2B5EF4-FFF2-40B4-BE49-F238E27FC236}">
                <a16:creationId xmlns:a16="http://schemas.microsoft.com/office/drawing/2014/main" id="{38EE26B2-B87C-35F6-1F8A-91711018AB81}"/>
              </a:ext>
            </a:extLst>
          </p:cNvPr>
          <p:cNvSpPr/>
          <p:nvPr/>
        </p:nvSpPr>
        <p:spPr>
          <a:xfrm>
            <a:off x="2040451" y="4019550"/>
            <a:ext cx="283649" cy="303461"/>
          </a:xfrm>
          <a:prstGeom prst="rect">
            <a:avLst/>
          </a:prstGeom>
          <a:solidFill>
            <a:schemeClr val="bg1"/>
          </a:solidFill>
          <a:ln>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5" name="Retângulo 34">
            <a:extLst>
              <a:ext uri="{FF2B5EF4-FFF2-40B4-BE49-F238E27FC236}">
                <a16:creationId xmlns:a16="http://schemas.microsoft.com/office/drawing/2014/main" id="{FC5FA5D7-645C-2FC4-8951-4389BE77F6FF}"/>
              </a:ext>
            </a:extLst>
          </p:cNvPr>
          <p:cNvSpPr/>
          <p:nvPr/>
        </p:nvSpPr>
        <p:spPr>
          <a:xfrm>
            <a:off x="2040450" y="4367874"/>
            <a:ext cx="283649" cy="303461"/>
          </a:xfrm>
          <a:prstGeom prst="rect">
            <a:avLst/>
          </a:prstGeom>
          <a:solidFill>
            <a:schemeClr val="bg1"/>
          </a:solidFill>
          <a:ln>
            <a:solidFill>
              <a:schemeClr val="tx1"/>
            </a:solidFill>
          </a:ln>
          <a:effectLst/>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36" name="Retângulo 35">
            <a:extLst>
              <a:ext uri="{FF2B5EF4-FFF2-40B4-BE49-F238E27FC236}">
                <a16:creationId xmlns:a16="http://schemas.microsoft.com/office/drawing/2014/main" id="{1F32750A-FDC9-9DEE-605A-C86A1DBED371}"/>
              </a:ext>
            </a:extLst>
          </p:cNvPr>
          <p:cNvSpPr/>
          <p:nvPr/>
        </p:nvSpPr>
        <p:spPr>
          <a:xfrm>
            <a:off x="2730058" y="5173216"/>
            <a:ext cx="2295494" cy="1208618"/>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Doente ou Investigador ou Clínico </a:t>
            </a:r>
          </a:p>
        </p:txBody>
      </p:sp>
      <p:sp>
        <p:nvSpPr>
          <p:cNvPr id="37" name="Retângulo 36">
            <a:extLst>
              <a:ext uri="{FF2B5EF4-FFF2-40B4-BE49-F238E27FC236}">
                <a16:creationId xmlns:a16="http://schemas.microsoft.com/office/drawing/2014/main" id="{8884E2CB-F5A3-0BEE-BABE-00FB2FDFF907}"/>
              </a:ext>
            </a:extLst>
          </p:cNvPr>
          <p:cNvSpPr/>
          <p:nvPr/>
        </p:nvSpPr>
        <p:spPr>
          <a:xfrm>
            <a:off x="916576" y="1894194"/>
            <a:ext cx="198199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CRF em papel</a:t>
            </a:r>
          </a:p>
        </p:txBody>
      </p:sp>
      <p:sp>
        <p:nvSpPr>
          <p:cNvPr id="38" name="Retângulo 37">
            <a:extLst>
              <a:ext uri="{FF2B5EF4-FFF2-40B4-BE49-F238E27FC236}">
                <a16:creationId xmlns:a16="http://schemas.microsoft.com/office/drawing/2014/main" id="{9B0730F5-2FB5-111B-24B1-E453F7B26368}"/>
              </a:ext>
            </a:extLst>
          </p:cNvPr>
          <p:cNvSpPr/>
          <p:nvPr/>
        </p:nvSpPr>
        <p:spPr>
          <a:xfrm>
            <a:off x="3985495" y="2117290"/>
            <a:ext cx="4507264"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err="1">
                <a:latin typeface="Roboto" panose="02000000000000000000" pitchFamily="2" charset="0"/>
                <a:ea typeface="Roboto" panose="02000000000000000000" pitchFamily="2" charset="0"/>
                <a:cs typeface="Roboto" panose="02000000000000000000" pitchFamily="2" charset="0"/>
              </a:rPr>
              <a:t>eCRF</a:t>
            </a:r>
            <a:endParaRPr lang="pt-PT" sz="2000" dirty="0">
              <a:latin typeface="Roboto" panose="02000000000000000000" pitchFamily="2" charset="0"/>
              <a:ea typeface="Roboto" panose="02000000000000000000" pitchFamily="2" charset="0"/>
              <a:cs typeface="Roboto" panose="02000000000000000000" pitchFamily="2" charset="0"/>
            </a:endParaRPr>
          </a:p>
        </p:txBody>
      </p:sp>
      <p:pic>
        <p:nvPicPr>
          <p:cNvPr id="10" name="Gráfico 9" descr="Base de Dados com preenchimento sólido">
            <a:extLst>
              <a:ext uri="{FF2B5EF4-FFF2-40B4-BE49-F238E27FC236}">
                <a16:creationId xmlns:a16="http://schemas.microsoft.com/office/drawing/2014/main" id="{7FC38A3D-E316-A5A9-C86D-1ABF3EF6E3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8456" y="2475057"/>
            <a:ext cx="2389867" cy="2389867"/>
          </a:xfrm>
          <a:prstGeom prst="rect">
            <a:avLst/>
          </a:prstGeom>
        </p:spPr>
      </p:pic>
      <p:sp>
        <p:nvSpPr>
          <p:cNvPr id="39" name="Retângulo 38">
            <a:extLst>
              <a:ext uri="{FF2B5EF4-FFF2-40B4-BE49-F238E27FC236}">
                <a16:creationId xmlns:a16="http://schemas.microsoft.com/office/drawing/2014/main" id="{61E8ACA9-1EE2-95A2-5F6F-A6A1CE8A6157}"/>
              </a:ext>
            </a:extLst>
          </p:cNvPr>
          <p:cNvSpPr/>
          <p:nvPr/>
        </p:nvSpPr>
        <p:spPr>
          <a:xfrm>
            <a:off x="9548609" y="1873289"/>
            <a:ext cx="185816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BD</a:t>
            </a:r>
          </a:p>
        </p:txBody>
      </p:sp>
      <p:sp>
        <p:nvSpPr>
          <p:cNvPr id="40" name="Seta para Baixo 39">
            <a:extLst>
              <a:ext uri="{FF2B5EF4-FFF2-40B4-BE49-F238E27FC236}">
                <a16:creationId xmlns:a16="http://schemas.microsoft.com/office/drawing/2014/main" id="{AE5E4216-5E8B-B346-ED83-1063B34CB740}"/>
              </a:ext>
            </a:extLst>
          </p:cNvPr>
          <p:cNvSpPr/>
          <p:nvPr/>
        </p:nvSpPr>
        <p:spPr>
          <a:xfrm rot="16200000">
            <a:off x="2909841" y="3239422"/>
            <a:ext cx="910286" cy="861136"/>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Seta para Baixo 40">
            <a:extLst>
              <a:ext uri="{FF2B5EF4-FFF2-40B4-BE49-F238E27FC236}">
                <a16:creationId xmlns:a16="http://schemas.microsoft.com/office/drawing/2014/main" id="{0F95D177-DADB-CF86-586C-EEF39ED5C897}"/>
              </a:ext>
            </a:extLst>
          </p:cNvPr>
          <p:cNvSpPr/>
          <p:nvPr/>
        </p:nvSpPr>
        <p:spPr>
          <a:xfrm rot="16200000">
            <a:off x="8468184" y="3241850"/>
            <a:ext cx="910286" cy="861136"/>
          </a:xfrm>
          <a:prstGeom prst="downArrow">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Conexão em Ângulos Retos 12">
            <a:extLst>
              <a:ext uri="{FF2B5EF4-FFF2-40B4-BE49-F238E27FC236}">
                <a16:creationId xmlns:a16="http://schemas.microsoft.com/office/drawing/2014/main" id="{40096E78-0E01-242C-5FA7-E1D52863DF14}"/>
              </a:ext>
            </a:extLst>
          </p:cNvPr>
          <p:cNvCxnSpPr>
            <a:stCxn id="36" idx="1"/>
            <a:endCxn id="32" idx="2"/>
          </p:cNvCxnSpPr>
          <p:nvPr/>
        </p:nvCxnSpPr>
        <p:spPr>
          <a:xfrm rot="10800000">
            <a:off x="1874034" y="4864925"/>
            <a:ext cx="856024" cy="912600"/>
          </a:xfrm>
          <a:prstGeom prst="bentConnector2">
            <a:avLst/>
          </a:prstGeom>
          <a:ln w="57150">
            <a:solidFill>
              <a:srgbClr val="39475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xão em Ângulos Retos 41">
            <a:extLst>
              <a:ext uri="{FF2B5EF4-FFF2-40B4-BE49-F238E27FC236}">
                <a16:creationId xmlns:a16="http://schemas.microsoft.com/office/drawing/2014/main" id="{33FDC657-5EA9-3572-2DBA-53BB08A839A0}"/>
              </a:ext>
            </a:extLst>
          </p:cNvPr>
          <p:cNvCxnSpPr>
            <a:cxnSpLocks/>
            <a:stCxn id="36" idx="3"/>
            <a:endCxn id="6" idx="2"/>
          </p:cNvCxnSpPr>
          <p:nvPr/>
        </p:nvCxnSpPr>
        <p:spPr>
          <a:xfrm flipV="1">
            <a:off x="5025552" y="4517612"/>
            <a:ext cx="975913" cy="1259913"/>
          </a:xfrm>
          <a:prstGeom prst="bentConnector2">
            <a:avLst/>
          </a:prstGeom>
          <a:ln w="57150">
            <a:solidFill>
              <a:srgbClr val="394752"/>
            </a:solidFill>
            <a:tailEnd type="triangle"/>
          </a:ln>
        </p:spPr>
        <p:style>
          <a:lnRef idx="1">
            <a:schemeClr val="accent1"/>
          </a:lnRef>
          <a:fillRef idx="0">
            <a:schemeClr val="accent1"/>
          </a:fillRef>
          <a:effectRef idx="0">
            <a:schemeClr val="accent1"/>
          </a:effectRef>
          <a:fontRef idx="minor">
            <a:schemeClr val="tx1"/>
          </a:fontRef>
        </p:style>
      </p:cxnSp>
      <p:pic>
        <p:nvPicPr>
          <p:cNvPr id="46" name="Imagem 45" descr="Uma imagem com texto&#10;&#10;Descrição gerada automaticamente">
            <a:extLst>
              <a:ext uri="{FF2B5EF4-FFF2-40B4-BE49-F238E27FC236}">
                <a16:creationId xmlns:a16="http://schemas.microsoft.com/office/drawing/2014/main" id="{C6B2E322-35DB-6D9D-A965-9F46E365362D}"/>
              </a:ext>
            </a:extLst>
          </p:cNvPr>
          <p:cNvPicPr>
            <a:picLocks noChangeAspect="1"/>
          </p:cNvPicPr>
          <p:nvPr/>
        </p:nvPicPr>
        <p:blipFill rotWithShape="1">
          <a:blip r:embed="rId3"/>
          <a:srcRect l="48493" r="16593" b="83591"/>
          <a:stretch/>
        </p:blipFill>
        <p:spPr>
          <a:xfrm>
            <a:off x="5885759" y="2888538"/>
            <a:ext cx="2607000" cy="1640228"/>
          </a:xfrm>
          <a:prstGeom prst="rect">
            <a:avLst/>
          </a:prstGeom>
        </p:spPr>
      </p:pic>
    </p:spTree>
    <p:extLst>
      <p:ext uri="{BB962C8B-B14F-4D97-AF65-F5344CB8AC3E}">
        <p14:creationId xmlns:p14="http://schemas.microsoft.com/office/powerpoint/2010/main" val="3062256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372570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CONTEXTUALIZAÇÃO</a:t>
            </a:r>
          </a:p>
        </p:txBody>
      </p:sp>
      <p:sp>
        <p:nvSpPr>
          <p:cNvPr id="22" name="CaixaDeTexto 21">
            <a:extLst>
              <a:ext uri="{FF2B5EF4-FFF2-40B4-BE49-F238E27FC236}">
                <a16:creationId xmlns:a16="http://schemas.microsoft.com/office/drawing/2014/main" id="{C233694C-5EDE-D85B-9FA3-A9F4F47AF8B1}"/>
              </a:ext>
            </a:extLst>
          </p:cNvPr>
          <p:cNvSpPr txBox="1"/>
          <p:nvPr/>
        </p:nvSpPr>
        <p:spPr>
          <a:xfrm>
            <a:off x="7774746" y="11203"/>
            <a:ext cx="4447051" cy="1077218"/>
          </a:xfrm>
          <a:prstGeom prst="rect">
            <a:avLst/>
          </a:prstGeom>
          <a:noFill/>
        </p:spPr>
        <p:txBody>
          <a:bodyPr wrap="none" rtlCol="0">
            <a:spAutoFit/>
          </a:bodyPr>
          <a:lstStyle/>
          <a:p>
            <a:r>
              <a:rPr lang="pt-PT" sz="3200" dirty="0">
                <a:solidFill>
                  <a:srgbClr val="394752"/>
                </a:solidFill>
                <a:latin typeface="Trebuchet MS" panose="020B0703020202090204" pitchFamily="34" charset="0"/>
              </a:rPr>
              <a:t>R</a:t>
            </a:r>
            <a:r>
              <a:rPr lang="pt-PT" sz="3200" dirty="0">
                <a:solidFill>
                  <a:schemeClr val="accent3">
                    <a:lumMod val="20000"/>
                    <a:lumOff val="80000"/>
                  </a:schemeClr>
                </a:solidFill>
                <a:latin typeface="Trebuchet MS" panose="020B0703020202090204" pitchFamily="34" charset="0"/>
              </a:rPr>
              <a:t>ESEARCH </a:t>
            </a:r>
            <a:r>
              <a:rPr lang="pt-PT" sz="3200" dirty="0">
                <a:solidFill>
                  <a:srgbClr val="394752"/>
                </a:solidFill>
                <a:latin typeface="Trebuchet MS" panose="020B0703020202090204" pitchFamily="34" charset="0"/>
              </a:rPr>
              <a:t>E</a:t>
            </a:r>
            <a:r>
              <a:rPr lang="pt-PT" sz="3200" dirty="0">
                <a:solidFill>
                  <a:schemeClr val="accent3">
                    <a:lumMod val="20000"/>
                    <a:lumOff val="80000"/>
                  </a:schemeClr>
                </a:solidFill>
                <a:latin typeface="Trebuchet MS" panose="020B0703020202090204" pitchFamily="34" charset="0"/>
              </a:rPr>
              <a:t>LECTRONIC</a:t>
            </a:r>
          </a:p>
          <a:p>
            <a:r>
              <a:rPr lang="pt-PT" sz="3200" dirty="0">
                <a:solidFill>
                  <a:srgbClr val="394752"/>
                </a:solidFill>
                <a:latin typeface="Trebuchet MS" panose="020B0703020202090204" pitchFamily="34" charset="0"/>
              </a:rPr>
              <a:t>D</a:t>
            </a:r>
            <a:r>
              <a:rPr lang="pt-PT" sz="3200" dirty="0">
                <a:solidFill>
                  <a:schemeClr val="accent1">
                    <a:lumMod val="20000"/>
                    <a:lumOff val="80000"/>
                  </a:schemeClr>
                </a:solidFill>
                <a:latin typeface="Trebuchet MS" panose="020B0703020202090204" pitchFamily="34" charset="0"/>
              </a:rPr>
              <a:t>ATA </a:t>
            </a:r>
            <a:r>
              <a:rPr lang="pt-PT" sz="3200" dirty="0">
                <a:solidFill>
                  <a:srgbClr val="394752"/>
                </a:solidFill>
                <a:latin typeface="Trebuchet MS" panose="020B0703020202090204" pitchFamily="34" charset="0"/>
              </a:rPr>
              <a:t>CAP</a:t>
            </a:r>
            <a:r>
              <a:rPr lang="pt-PT" sz="3200" dirty="0">
                <a:solidFill>
                  <a:schemeClr val="accent1">
                    <a:lumMod val="20000"/>
                    <a:lumOff val="80000"/>
                  </a:schemeClr>
                </a:solidFill>
                <a:latin typeface="Trebuchet MS" panose="020B0703020202090204" pitchFamily="34" charset="0"/>
              </a:rPr>
              <a:t>TURE</a:t>
            </a:r>
          </a:p>
        </p:txBody>
      </p:sp>
      <p:pic>
        <p:nvPicPr>
          <p:cNvPr id="27" name="Picture 6" descr="REDCap Mobile App – Apps no Google Play">
            <a:extLst>
              <a:ext uri="{FF2B5EF4-FFF2-40B4-BE49-F238E27FC236}">
                <a16:creationId xmlns:a16="http://schemas.microsoft.com/office/drawing/2014/main" id="{878B45EB-83AC-DEC8-AD56-6CE4482A7D2E}"/>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469" b="96094" l="9961" r="89844">
                        <a14:foregroundMark x1="55273" y1="7813" x2="46289" y2="7813"/>
                        <a14:foregroundMark x1="46289" y1="7813" x2="41992" y2="5859"/>
                        <a14:foregroundMark x1="36523" y1="93750" x2="44141" y2="94141"/>
                        <a14:foregroundMark x1="44141" y1="94141" x2="45508" y2="93750"/>
                        <a14:foregroundMark x1="71875" y1="95703" x2="82813" y2="96094"/>
                      </a14:backgroundRemoval>
                    </a14:imgEffect>
                  </a14:imgLayer>
                </a14:imgProps>
              </a:ext>
              <a:ext uri="{28A0092B-C50C-407E-A947-70E740481C1C}">
                <a14:useLocalDpi xmlns:a14="http://schemas.microsoft.com/office/drawing/2010/main" val="0"/>
              </a:ext>
            </a:extLst>
          </a:blip>
          <a:srcRect/>
          <a:stretch>
            <a:fillRect/>
          </a:stretch>
        </p:blipFill>
        <p:spPr bwMode="auto">
          <a:xfrm>
            <a:off x="2918869" y="985761"/>
            <a:ext cx="5409826" cy="5409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01625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266693"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CRFs</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380052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FLUXO DE TRABALHO</a:t>
            </a:r>
          </a:p>
        </p:txBody>
      </p:sp>
      <p:pic>
        <p:nvPicPr>
          <p:cNvPr id="3" name="Imagem 2">
            <a:extLst>
              <a:ext uri="{FF2B5EF4-FFF2-40B4-BE49-F238E27FC236}">
                <a16:creationId xmlns:a16="http://schemas.microsoft.com/office/drawing/2014/main" id="{792AD379-04C1-45D0-4D47-B893D46FC4AB}"/>
              </a:ext>
            </a:extLst>
          </p:cNvPr>
          <p:cNvPicPr>
            <a:picLocks noChangeAspect="1"/>
          </p:cNvPicPr>
          <p:nvPr/>
        </p:nvPicPr>
        <p:blipFill>
          <a:blip r:embed="rId3"/>
          <a:stretch>
            <a:fillRect/>
          </a:stretch>
        </p:blipFill>
        <p:spPr>
          <a:xfrm>
            <a:off x="1270000" y="1644587"/>
            <a:ext cx="9652000" cy="3517900"/>
          </a:xfrm>
          <a:prstGeom prst="rect">
            <a:avLst/>
          </a:prstGeom>
        </p:spPr>
      </p:pic>
      <p:sp>
        <p:nvSpPr>
          <p:cNvPr id="44" name="TextBox 2">
            <a:extLst>
              <a:ext uri="{FF2B5EF4-FFF2-40B4-BE49-F238E27FC236}">
                <a16:creationId xmlns:a16="http://schemas.microsoft.com/office/drawing/2014/main" id="{8CE4A051-0183-9C7F-D846-9317CB56EBD8}"/>
              </a:ext>
            </a:extLst>
          </p:cNvPr>
          <p:cNvSpPr txBox="1"/>
          <p:nvPr/>
        </p:nvSpPr>
        <p:spPr>
          <a:xfrm>
            <a:off x="950343" y="5530847"/>
            <a:ext cx="10291314" cy="738664"/>
          </a:xfrm>
          <a:prstGeom prst="rect">
            <a:avLst/>
          </a:prstGeom>
          <a:noFill/>
        </p:spPr>
        <p:txBody>
          <a:bodyPr wrap="square" rtlCol="0">
            <a:spAutoFit/>
          </a:bodyPr>
          <a:lstStyle/>
          <a:p>
            <a:r>
              <a:rPr lang="en-US" sz="1400" dirty="0">
                <a:latin typeface="Open Sans Light" panose="020B0306030504020204" pitchFamily="34" charset="0"/>
                <a:ea typeface="Open Sans Light" panose="020B0306030504020204" pitchFamily="34" charset="0"/>
                <a:cs typeface="Open Sans Light" panose="020B0306030504020204" pitchFamily="34" charset="0"/>
              </a:rPr>
              <a:t>Cheng, A. C., S. N. </a:t>
            </a:r>
            <a:r>
              <a:rPr lang="en-US" sz="1400" dirty="0" err="1">
                <a:latin typeface="Open Sans Light" panose="020B0306030504020204" pitchFamily="34" charset="0"/>
                <a:ea typeface="Open Sans Light" panose="020B0306030504020204" pitchFamily="34" charset="0"/>
                <a:cs typeface="Open Sans Light" panose="020B0306030504020204" pitchFamily="34" charset="0"/>
              </a:rPr>
              <a:t>Duda</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R. Taylor, F. </a:t>
            </a:r>
            <a:r>
              <a:rPr lang="en-US" sz="1400" dirty="0" err="1">
                <a:latin typeface="Open Sans Light" panose="020B0306030504020204" pitchFamily="34" charset="0"/>
                <a:ea typeface="Open Sans Light" panose="020B0306030504020204" pitchFamily="34" charset="0"/>
                <a:cs typeface="Open Sans Light" panose="020B0306030504020204" pitchFamily="34" charset="0"/>
              </a:rPr>
              <a:t>Delacqua</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A. A. Lewis, T. </a:t>
            </a:r>
            <a:r>
              <a:rPr lang="en-US" sz="1400" dirty="0" err="1">
                <a:latin typeface="Open Sans Light" panose="020B0306030504020204" pitchFamily="34" charset="0"/>
                <a:ea typeface="Open Sans Light" panose="020B0306030504020204" pitchFamily="34" charset="0"/>
                <a:cs typeface="Open Sans Light" panose="020B0306030504020204" pitchFamily="34" charset="0"/>
              </a:rPr>
              <a:t>Bosler</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K. B. Johnson, e P. A. Harris. «</a:t>
            </a:r>
            <a:r>
              <a:rPr lang="en-US" sz="1400" dirty="0" err="1">
                <a:latin typeface="Open Sans Light" panose="020B0306030504020204" pitchFamily="34" charset="0"/>
                <a:ea typeface="Open Sans Light" panose="020B0306030504020204" pitchFamily="34" charset="0"/>
                <a:cs typeface="Open Sans Light" panose="020B0306030504020204" pitchFamily="34" charset="0"/>
              </a:rPr>
              <a:t>REDCap</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on FHIR: Clinical Data Interoperability Services». Journal of Biomedical Informatics 121 (</a:t>
            </a:r>
            <a:r>
              <a:rPr lang="en-US" sz="1400" dirty="0" err="1">
                <a:latin typeface="Open Sans Light" panose="020B0306030504020204" pitchFamily="34" charset="0"/>
                <a:ea typeface="Open Sans Light" panose="020B0306030504020204" pitchFamily="34" charset="0"/>
                <a:cs typeface="Open Sans Light" panose="020B0306030504020204" pitchFamily="34" charset="0"/>
              </a:rPr>
              <a:t>setembro</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de 2021): 103871. https://</a:t>
            </a:r>
            <a:r>
              <a:rPr lang="en-US" sz="1400" dirty="0" err="1">
                <a:latin typeface="Open Sans Light" panose="020B0306030504020204" pitchFamily="34" charset="0"/>
                <a:ea typeface="Open Sans Light" panose="020B0306030504020204" pitchFamily="34" charset="0"/>
                <a:cs typeface="Open Sans Light" panose="020B0306030504020204" pitchFamily="34" charset="0"/>
              </a:rPr>
              <a:t>doi.org</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/10.1016/j.jbi.2021.103871.</a:t>
            </a:r>
          </a:p>
        </p:txBody>
      </p:sp>
    </p:spTree>
    <p:extLst>
      <p:ext uri="{BB962C8B-B14F-4D97-AF65-F5344CB8AC3E}">
        <p14:creationId xmlns:p14="http://schemas.microsoft.com/office/powerpoint/2010/main" val="35049259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266693"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CRFs</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380052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FLUXO DE TRABALHO</a:t>
            </a:r>
          </a:p>
        </p:txBody>
      </p:sp>
      <p:pic>
        <p:nvPicPr>
          <p:cNvPr id="43" name="Picture 1">
            <a:extLst>
              <a:ext uri="{FF2B5EF4-FFF2-40B4-BE49-F238E27FC236}">
                <a16:creationId xmlns:a16="http://schemas.microsoft.com/office/drawing/2014/main" id="{92797706-A5EC-392D-D7C8-02CDFEEF29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0738" y="1222258"/>
            <a:ext cx="7520796" cy="4413484"/>
          </a:xfrm>
          <a:prstGeom prst="rect">
            <a:avLst/>
          </a:prstGeom>
        </p:spPr>
      </p:pic>
      <p:sp>
        <p:nvSpPr>
          <p:cNvPr id="44" name="TextBox 2">
            <a:extLst>
              <a:ext uri="{FF2B5EF4-FFF2-40B4-BE49-F238E27FC236}">
                <a16:creationId xmlns:a16="http://schemas.microsoft.com/office/drawing/2014/main" id="{A802749B-1E37-BAA3-4A22-6AF5C52E5923}"/>
              </a:ext>
            </a:extLst>
          </p:cNvPr>
          <p:cNvSpPr txBox="1"/>
          <p:nvPr/>
        </p:nvSpPr>
        <p:spPr>
          <a:xfrm>
            <a:off x="1019855" y="5707197"/>
            <a:ext cx="10291314" cy="738664"/>
          </a:xfrm>
          <a:prstGeom prst="rect">
            <a:avLst/>
          </a:prstGeom>
          <a:noFill/>
        </p:spPr>
        <p:txBody>
          <a:bodyPr wrap="square" rtlCol="0">
            <a:spAutoFit/>
          </a:bodyPr>
          <a:lstStyle/>
          <a:p>
            <a:r>
              <a:rPr lang="en-US" sz="1400" dirty="0">
                <a:latin typeface="Open Sans Light" panose="020B0306030504020204" pitchFamily="34" charset="0"/>
                <a:ea typeface="Open Sans Light" panose="020B0306030504020204" pitchFamily="34" charset="0"/>
                <a:cs typeface="Open Sans Light" panose="020B0306030504020204" pitchFamily="34" charset="0"/>
              </a:rPr>
              <a:t>Harris, P. A., Taylor, R., </a:t>
            </a:r>
            <a:r>
              <a:rPr lang="en-US" sz="1400" dirty="0" err="1">
                <a:latin typeface="Open Sans Light" panose="020B0306030504020204" pitchFamily="34" charset="0"/>
                <a:ea typeface="Open Sans Light" panose="020B0306030504020204" pitchFamily="34" charset="0"/>
                <a:cs typeface="Open Sans Light" panose="020B0306030504020204" pitchFamily="34" charset="0"/>
              </a:rPr>
              <a:t>Thielke</a:t>
            </a:r>
            <a:r>
              <a:rPr lang="en-US" sz="1400" dirty="0">
                <a:latin typeface="Open Sans Light" panose="020B0306030504020204" pitchFamily="34" charset="0"/>
                <a:ea typeface="Open Sans Light" panose="020B0306030504020204" pitchFamily="34" charset="0"/>
                <a:cs typeface="Open Sans Light" panose="020B0306030504020204" pitchFamily="34" charset="0"/>
              </a:rPr>
              <a:t>, R., Payne, J., Gonzalez, N., &amp; Conde, J. G. (2009). Research electronic data capture (REDCap)—a metadata-driven methodology and workflow process for providing translational research informatics support. Journal of biomedical informatics, 42(2), 377-381.</a:t>
            </a:r>
          </a:p>
        </p:txBody>
      </p:sp>
    </p:spTree>
    <p:extLst>
      <p:ext uri="{BB962C8B-B14F-4D97-AF65-F5344CB8AC3E}">
        <p14:creationId xmlns:p14="http://schemas.microsoft.com/office/powerpoint/2010/main" val="3538702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6289479"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MULTICÊNTRICOS</a:t>
            </a: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549701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NORMALIZAÇÃO DE PROCESSOS</a:t>
            </a:r>
          </a:p>
        </p:txBody>
      </p:sp>
      <p:sp>
        <p:nvSpPr>
          <p:cNvPr id="28" name="Retângulo 27">
            <a:extLst>
              <a:ext uri="{FF2B5EF4-FFF2-40B4-BE49-F238E27FC236}">
                <a16:creationId xmlns:a16="http://schemas.microsoft.com/office/drawing/2014/main" id="{2969C29C-1878-4139-8CC3-5C28D393D199}"/>
              </a:ext>
            </a:extLst>
          </p:cNvPr>
          <p:cNvSpPr/>
          <p:nvPr/>
        </p:nvSpPr>
        <p:spPr>
          <a:xfrm>
            <a:off x="762417" y="1466285"/>
            <a:ext cx="198199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Local #1</a:t>
            </a:r>
          </a:p>
        </p:txBody>
      </p:sp>
      <p:sp>
        <p:nvSpPr>
          <p:cNvPr id="29" name="Retângulo 28">
            <a:extLst>
              <a:ext uri="{FF2B5EF4-FFF2-40B4-BE49-F238E27FC236}">
                <a16:creationId xmlns:a16="http://schemas.microsoft.com/office/drawing/2014/main" id="{3F41E801-E9D6-DA09-F7F9-77135ED0997E}"/>
              </a:ext>
            </a:extLst>
          </p:cNvPr>
          <p:cNvSpPr/>
          <p:nvPr/>
        </p:nvSpPr>
        <p:spPr>
          <a:xfrm>
            <a:off x="762417" y="2275721"/>
            <a:ext cx="198199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Local #2</a:t>
            </a:r>
          </a:p>
        </p:txBody>
      </p:sp>
      <p:sp>
        <p:nvSpPr>
          <p:cNvPr id="30" name="Retângulo 29">
            <a:extLst>
              <a:ext uri="{FF2B5EF4-FFF2-40B4-BE49-F238E27FC236}">
                <a16:creationId xmlns:a16="http://schemas.microsoft.com/office/drawing/2014/main" id="{58815F5E-B026-739F-A576-E04CFE7B03E0}"/>
              </a:ext>
            </a:extLst>
          </p:cNvPr>
          <p:cNvSpPr/>
          <p:nvPr/>
        </p:nvSpPr>
        <p:spPr>
          <a:xfrm>
            <a:off x="755031" y="3085157"/>
            <a:ext cx="198199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Local #3</a:t>
            </a:r>
          </a:p>
        </p:txBody>
      </p:sp>
      <p:sp>
        <p:nvSpPr>
          <p:cNvPr id="31" name="Retângulo 30">
            <a:extLst>
              <a:ext uri="{FF2B5EF4-FFF2-40B4-BE49-F238E27FC236}">
                <a16:creationId xmlns:a16="http://schemas.microsoft.com/office/drawing/2014/main" id="{D05637EF-26A0-5943-79D7-6CA2685D0402}"/>
              </a:ext>
            </a:extLst>
          </p:cNvPr>
          <p:cNvSpPr/>
          <p:nvPr/>
        </p:nvSpPr>
        <p:spPr>
          <a:xfrm>
            <a:off x="755031" y="3894593"/>
            <a:ext cx="198199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Local #4</a:t>
            </a:r>
          </a:p>
        </p:txBody>
      </p:sp>
      <p:sp>
        <p:nvSpPr>
          <p:cNvPr id="32" name="Retângulo 31">
            <a:extLst>
              <a:ext uri="{FF2B5EF4-FFF2-40B4-BE49-F238E27FC236}">
                <a16:creationId xmlns:a16="http://schemas.microsoft.com/office/drawing/2014/main" id="{E0EE694E-4817-BC1E-4012-A1A2A1741FC4}"/>
              </a:ext>
            </a:extLst>
          </p:cNvPr>
          <p:cNvSpPr/>
          <p:nvPr/>
        </p:nvSpPr>
        <p:spPr>
          <a:xfrm>
            <a:off x="755031" y="4704029"/>
            <a:ext cx="198199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Local #5</a:t>
            </a:r>
          </a:p>
        </p:txBody>
      </p:sp>
      <p:sp>
        <p:nvSpPr>
          <p:cNvPr id="33" name="Retângulo 32">
            <a:extLst>
              <a:ext uri="{FF2B5EF4-FFF2-40B4-BE49-F238E27FC236}">
                <a16:creationId xmlns:a16="http://schemas.microsoft.com/office/drawing/2014/main" id="{CD272E2E-3A28-4DC4-F6F1-B9B0F4793C51}"/>
              </a:ext>
            </a:extLst>
          </p:cNvPr>
          <p:cNvSpPr/>
          <p:nvPr/>
        </p:nvSpPr>
        <p:spPr>
          <a:xfrm>
            <a:off x="747645" y="5513465"/>
            <a:ext cx="1981991"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Local #6</a:t>
            </a:r>
          </a:p>
        </p:txBody>
      </p:sp>
      <p:sp>
        <p:nvSpPr>
          <p:cNvPr id="34" name="Retângulo 33">
            <a:extLst>
              <a:ext uri="{FF2B5EF4-FFF2-40B4-BE49-F238E27FC236}">
                <a16:creationId xmlns:a16="http://schemas.microsoft.com/office/drawing/2014/main" id="{3AEB40D1-1E47-ABC4-49A6-8C57676AE6C4}"/>
              </a:ext>
            </a:extLst>
          </p:cNvPr>
          <p:cNvSpPr/>
          <p:nvPr/>
        </p:nvSpPr>
        <p:spPr>
          <a:xfrm>
            <a:off x="8247376" y="1626719"/>
            <a:ext cx="3204250" cy="1190858"/>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pt-PT" sz="32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ESTUDO #1</a:t>
            </a:r>
          </a:p>
        </p:txBody>
      </p:sp>
      <p:sp>
        <p:nvSpPr>
          <p:cNvPr id="35" name="Retângulo 34">
            <a:extLst>
              <a:ext uri="{FF2B5EF4-FFF2-40B4-BE49-F238E27FC236}">
                <a16:creationId xmlns:a16="http://schemas.microsoft.com/office/drawing/2014/main" id="{D954E840-4975-D9CA-3A62-F332D199C66A}"/>
              </a:ext>
            </a:extLst>
          </p:cNvPr>
          <p:cNvSpPr/>
          <p:nvPr/>
        </p:nvSpPr>
        <p:spPr>
          <a:xfrm>
            <a:off x="8247376" y="3262816"/>
            <a:ext cx="3204250" cy="1190858"/>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pt-PT" sz="32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ESTUDO #2</a:t>
            </a:r>
          </a:p>
        </p:txBody>
      </p:sp>
      <p:sp>
        <p:nvSpPr>
          <p:cNvPr id="36" name="Retângulo 35">
            <a:extLst>
              <a:ext uri="{FF2B5EF4-FFF2-40B4-BE49-F238E27FC236}">
                <a16:creationId xmlns:a16="http://schemas.microsoft.com/office/drawing/2014/main" id="{1AC348D4-9FF2-8E3B-F015-16D9433D7F23}"/>
              </a:ext>
            </a:extLst>
          </p:cNvPr>
          <p:cNvSpPr/>
          <p:nvPr/>
        </p:nvSpPr>
        <p:spPr>
          <a:xfrm>
            <a:off x="8247376" y="4898914"/>
            <a:ext cx="3204250" cy="1190858"/>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pt-PT" sz="32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ESTUDO #3</a:t>
            </a:r>
          </a:p>
        </p:txBody>
      </p:sp>
      <p:sp>
        <p:nvSpPr>
          <p:cNvPr id="37" name="Retângulo 36">
            <a:extLst>
              <a:ext uri="{FF2B5EF4-FFF2-40B4-BE49-F238E27FC236}">
                <a16:creationId xmlns:a16="http://schemas.microsoft.com/office/drawing/2014/main" id="{B6A0FB82-89AE-CB38-8985-3E4D8F287B4F}"/>
              </a:ext>
            </a:extLst>
          </p:cNvPr>
          <p:cNvSpPr/>
          <p:nvPr/>
        </p:nvSpPr>
        <p:spPr>
          <a:xfrm>
            <a:off x="7074657" y="1379834"/>
            <a:ext cx="1525388"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DD/SOP</a:t>
            </a:r>
          </a:p>
        </p:txBody>
      </p:sp>
      <p:sp>
        <p:nvSpPr>
          <p:cNvPr id="38" name="Retângulo 37">
            <a:extLst>
              <a:ext uri="{FF2B5EF4-FFF2-40B4-BE49-F238E27FC236}">
                <a16:creationId xmlns:a16="http://schemas.microsoft.com/office/drawing/2014/main" id="{726AB673-DD13-5563-252F-BFA81D5AC804}"/>
              </a:ext>
            </a:extLst>
          </p:cNvPr>
          <p:cNvSpPr/>
          <p:nvPr/>
        </p:nvSpPr>
        <p:spPr>
          <a:xfrm>
            <a:off x="7074657" y="2966632"/>
            <a:ext cx="1525388"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DD/SOP</a:t>
            </a:r>
          </a:p>
        </p:txBody>
      </p:sp>
      <p:sp>
        <p:nvSpPr>
          <p:cNvPr id="39" name="Retângulo 38">
            <a:extLst>
              <a:ext uri="{FF2B5EF4-FFF2-40B4-BE49-F238E27FC236}">
                <a16:creationId xmlns:a16="http://schemas.microsoft.com/office/drawing/2014/main" id="{C841C696-2F34-A5C3-8257-46AE410CC342}"/>
              </a:ext>
            </a:extLst>
          </p:cNvPr>
          <p:cNvSpPr/>
          <p:nvPr/>
        </p:nvSpPr>
        <p:spPr>
          <a:xfrm>
            <a:off x="7076721" y="4547692"/>
            <a:ext cx="1525388"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DD/SOP</a:t>
            </a:r>
          </a:p>
        </p:txBody>
      </p:sp>
      <p:cxnSp>
        <p:nvCxnSpPr>
          <p:cNvPr id="3" name="Conexão Reta Unidirecional 2">
            <a:extLst>
              <a:ext uri="{FF2B5EF4-FFF2-40B4-BE49-F238E27FC236}">
                <a16:creationId xmlns:a16="http://schemas.microsoft.com/office/drawing/2014/main" id="{EFC1304F-126B-F5B8-B381-C9FBCA11826A}"/>
              </a:ext>
            </a:extLst>
          </p:cNvPr>
          <p:cNvCxnSpPr>
            <a:cxnSpLocks/>
            <a:stCxn id="28" idx="3"/>
            <a:endCxn id="35" idx="1"/>
          </p:cNvCxnSpPr>
          <p:nvPr/>
        </p:nvCxnSpPr>
        <p:spPr>
          <a:xfrm>
            <a:off x="2744408" y="1762469"/>
            <a:ext cx="5502968" cy="2095776"/>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exão Reta Unidirecional 39">
            <a:extLst>
              <a:ext uri="{FF2B5EF4-FFF2-40B4-BE49-F238E27FC236}">
                <a16:creationId xmlns:a16="http://schemas.microsoft.com/office/drawing/2014/main" id="{15A79B8B-CF12-198E-DC0E-A8864EEFCC15}"/>
              </a:ext>
            </a:extLst>
          </p:cNvPr>
          <p:cNvCxnSpPr>
            <a:cxnSpLocks/>
            <a:stCxn id="28" idx="3"/>
            <a:endCxn id="34" idx="1"/>
          </p:cNvCxnSpPr>
          <p:nvPr/>
        </p:nvCxnSpPr>
        <p:spPr>
          <a:xfrm>
            <a:off x="2744408" y="1762469"/>
            <a:ext cx="5502968" cy="459679"/>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Conexão Reta Unidirecional 40">
            <a:extLst>
              <a:ext uri="{FF2B5EF4-FFF2-40B4-BE49-F238E27FC236}">
                <a16:creationId xmlns:a16="http://schemas.microsoft.com/office/drawing/2014/main" id="{78F6371F-EDBF-45D3-1972-C3E10CDD9121}"/>
              </a:ext>
            </a:extLst>
          </p:cNvPr>
          <p:cNvCxnSpPr>
            <a:cxnSpLocks/>
            <a:stCxn id="28" idx="3"/>
            <a:endCxn id="36" idx="1"/>
          </p:cNvCxnSpPr>
          <p:nvPr/>
        </p:nvCxnSpPr>
        <p:spPr>
          <a:xfrm>
            <a:off x="2744408" y="1762469"/>
            <a:ext cx="5502968" cy="3731874"/>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Conexão Reta Unidirecional 41">
            <a:extLst>
              <a:ext uri="{FF2B5EF4-FFF2-40B4-BE49-F238E27FC236}">
                <a16:creationId xmlns:a16="http://schemas.microsoft.com/office/drawing/2014/main" id="{7E04A6E1-6D25-FFCA-3746-97645BCED290}"/>
              </a:ext>
            </a:extLst>
          </p:cNvPr>
          <p:cNvCxnSpPr>
            <a:cxnSpLocks/>
            <a:stCxn id="29" idx="3"/>
          </p:cNvCxnSpPr>
          <p:nvPr/>
        </p:nvCxnSpPr>
        <p:spPr>
          <a:xfrm flipV="1">
            <a:off x="2744408" y="2222148"/>
            <a:ext cx="5502968" cy="349757"/>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5" name="Conexão Reta Unidirecional 44">
            <a:extLst>
              <a:ext uri="{FF2B5EF4-FFF2-40B4-BE49-F238E27FC236}">
                <a16:creationId xmlns:a16="http://schemas.microsoft.com/office/drawing/2014/main" id="{9B238D07-3C6C-21CF-FBC2-687A166AA904}"/>
              </a:ext>
            </a:extLst>
          </p:cNvPr>
          <p:cNvCxnSpPr>
            <a:cxnSpLocks/>
            <a:stCxn id="29" idx="3"/>
            <a:endCxn id="35" idx="1"/>
          </p:cNvCxnSpPr>
          <p:nvPr/>
        </p:nvCxnSpPr>
        <p:spPr>
          <a:xfrm>
            <a:off x="2744408" y="2571905"/>
            <a:ext cx="5502968" cy="1286340"/>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7" name="Conexão Reta Unidirecional 46">
            <a:extLst>
              <a:ext uri="{FF2B5EF4-FFF2-40B4-BE49-F238E27FC236}">
                <a16:creationId xmlns:a16="http://schemas.microsoft.com/office/drawing/2014/main" id="{753EDEDE-0183-9A0D-D80E-D0C6C5FABB23}"/>
              </a:ext>
            </a:extLst>
          </p:cNvPr>
          <p:cNvCxnSpPr>
            <a:cxnSpLocks/>
            <a:stCxn id="29" idx="3"/>
            <a:endCxn id="36" idx="1"/>
          </p:cNvCxnSpPr>
          <p:nvPr/>
        </p:nvCxnSpPr>
        <p:spPr>
          <a:xfrm>
            <a:off x="2744408" y="2571905"/>
            <a:ext cx="5502968" cy="2922438"/>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Conexão Reta Unidirecional 60">
            <a:extLst>
              <a:ext uri="{FF2B5EF4-FFF2-40B4-BE49-F238E27FC236}">
                <a16:creationId xmlns:a16="http://schemas.microsoft.com/office/drawing/2014/main" id="{813F2392-C65D-9F4B-0BE4-11E9F0F37C1F}"/>
              </a:ext>
            </a:extLst>
          </p:cNvPr>
          <p:cNvCxnSpPr>
            <a:cxnSpLocks/>
            <a:stCxn id="30" idx="3"/>
            <a:endCxn id="34" idx="1"/>
          </p:cNvCxnSpPr>
          <p:nvPr/>
        </p:nvCxnSpPr>
        <p:spPr>
          <a:xfrm flipV="1">
            <a:off x="2737022" y="2222148"/>
            <a:ext cx="5510354" cy="1159193"/>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5" name="Conexão Reta Unidirecional 64">
            <a:extLst>
              <a:ext uri="{FF2B5EF4-FFF2-40B4-BE49-F238E27FC236}">
                <a16:creationId xmlns:a16="http://schemas.microsoft.com/office/drawing/2014/main" id="{8457E964-5DC4-2F10-24A2-ABD104A9C865}"/>
              </a:ext>
            </a:extLst>
          </p:cNvPr>
          <p:cNvCxnSpPr>
            <a:cxnSpLocks/>
            <a:stCxn id="30" idx="3"/>
          </p:cNvCxnSpPr>
          <p:nvPr/>
        </p:nvCxnSpPr>
        <p:spPr>
          <a:xfrm>
            <a:off x="2737022" y="3381341"/>
            <a:ext cx="5517740" cy="438663"/>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8" name="Conexão Reta Unidirecional 67">
            <a:extLst>
              <a:ext uri="{FF2B5EF4-FFF2-40B4-BE49-F238E27FC236}">
                <a16:creationId xmlns:a16="http://schemas.microsoft.com/office/drawing/2014/main" id="{C7CA3A89-7ADC-702B-B136-C5553C257171}"/>
              </a:ext>
            </a:extLst>
          </p:cNvPr>
          <p:cNvCxnSpPr>
            <a:cxnSpLocks/>
            <a:stCxn id="30" idx="3"/>
            <a:endCxn id="36" idx="1"/>
          </p:cNvCxnSpPr>
          <p:nvPr/>
        </p:nvCxnSpPr>
        <p:spPr>
          <a:xfrm>
            <a:off x="2737022" y="3381341"/>
            <a:ext cx="5510354" cy="2113002"/>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1" name="Conexão Reta Unidirecional 70">
            <a:extLst>
              <a:ext uri="{FF2B5EF4-FFF2-40B4-BE49-F238E27FC236}">
                <a16:creationId xmlns:a16="http://schemas.microsoft.com/office/drawing/2014/main" id="{5F9439BD-854E-4BCD-643B-BFA45AAECF44}"/>
              </a:ext>
            </a:extLst>
          </p:cNvPr>
          <p:cNvCxnSpPr>
            <a:cxnSpLocks/>
            <a:stCxn id="31" idx="3"/>
            <a:endCxn id="34" idx="1"/>
          </p:cNvCxnSpPr>
          <p:nvPr/>
        </p:nvCxnSpPr>
        <p:spPr>
          <a:xfrm flipV="1">
            <a:off x="2737022" y="2222148"/>
            <a:ext cx="5510354" cy="1968629"/>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Conexão Reta Unidirecional 73">
            <a:extLst>
              <a:ext uri="{FF2B5EF4-FFF2-40B4-BE49-F238E27FC236}">
                <a16:creationId xmlns:a16="http://schemas.microsoft.com/office/drawing/2014/main" id="{CF9055CA-A365-392A-19EE-E094827288BD}"/>
              </a:ext>
            </a:extLst>
          </p:cNvPr>
          <p:cNvCxnSpPr>
            <a:cxnSpLocks/>
            <a:stCxn id="31" idx="3"/>
            <a:endCxn id="35" idx="1"/>
          </p:cNvCxnSpPr>
          <p:nvPr/>
        </p:nvCxnSpPr>
        <p:spPr>
          <a:xfrm flipV="1">
            <a:off x="2737022" y="3858245"/>
            <a:ext cx="5510354" cy="332532"/>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Conexão Reta Unidirecional 76">
            <a:extLst>
              <a:ext uri="{FF2B5EF4-FFF2-40B4-BE49-F238E27FC236}">
                <a16:creationId xmlns:a16="http://schemas.microsoft.com/office/drawing/2014/main" id="{553A6F0B-B8C6-5722-BDB3-547565095D97}"/>
              </a:ext>
            </a:extLst>
          </p:cNvPr>
          <p:cNvCxnSpPr>
            <a:cxnSpLocks/>
            <a:stCxn id="31" idx="3"/>
          </p:cNvCxnSpPr>
          <p:nvPr/>
        </p:nvCxnSpPr>
        <p:spPr>
          <a:xfrm>
            <a:off x="2737022" y="4190777"/>
            <a:ext cx="5517740" cy="1294503"/>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0" name="Conexão Reta Unidirecional 79">
            <a:extLst>
              <a:ext uri="{FF2B5EF4-FFF2-40B4-BE49-F238E27FC236}">
                <a16:creationId xmlns:a16="http://schemas.microsoft.com/office/drawing/2014/main" id="{85C1389F-B98F-9881-0EE1-BE4546861764}"/>
              </a:ext>
            </a:extLst>
          </p:cNvPr>
          <p:cNvCxnSpPr>
            <a:cxnSpLocks/>
            <a:stCxn id="32" idx="3"/>
            <a:endCxn id="34" idx="1"/>
          </p:cNvCxnSpPr>
          <p:nvPr/>
        </p:nvCxnSpPr>
        <p:spPr>
          <a:xfrm flipV="1">
            <a:off x="2737022" y="2222148"/>
            <a:ext cx="5510354" cy="2778065"/>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Conexão Reta Unidirecional 82">
            <a:extLst>
              <a:ext uri="{FF2B5EF4-FFF2-40B4-BE49-F238E27FC236}">
                <a16:creationId xmlns:a16="http://schemas.microsoft.com/office/drawing/2014/main" id="{FBF75FD1-B667-6999-7695-CA19A302E0E8}"/>
              </a:ext>
            </a:extLst>
          </p:cNvPr>
          <p:cNvCxnSpPr>
            <a:cxnSpLocks/>
            <a:stCxn id="32" idx="3"/>
          </p:cNvCxnSpPr>
          <p:nvPr/>
        </p:nvCxnSpPr>
        <p:spPr>
          <a:xfrm flipV="1">
            <a:off x="2737022" y="3866766"/>
            <a:ext cx="5517740" cy="1133447"/>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7" name="Conexão Reta Unidirecional 86">
            <a:extLst>
              <a:ext uri="{FF2B5EF4-FFF2-40B4-BE49-F238E27FC236}">
                <a16:creationId xmlns:a16="http://schemas.microsoft.com/office/drawing/2014/main" id="{72C5B6FA-E531-650E-B745-698F00F65F85}"/>
              </a:ext>
            </a:extLst>
          </p:cNvPr>
          <p:cNvCxnSpPr>
            <a:cxnSpLocks/>
            <a:stCxn id="32" idx="3"/>
            <a:endCxn id="36" idx="1"/>
          </p:cNvCxnSpPr>
          <p:nvPr/>
        </p:nvCxnSpPr>
        <p:spPr>
          <a:xfrm>
            <a:off x="2737022" y="5000213"/>
            <a:ext cx="5510354" cy="494130"/>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0" name="Conexão Reta Unidirecional 89">
            <a:extLst>
              <a:ext uri="{FF2B5EF4-FFF2-40B4-BE49-F238E27FC236}">
                <a16:creationId xmlns:a16="http://schemas.microsoft.com/office/drawing/2014/main" id="{CF865D9B-00D4-73BB-8ACB-846D1E0DDF80}"/>
              </a:ext>
            </a:extLst>
          </p:cNvPr>
          <p:cNvCxnSpPr>
            <a:cxnSpLocks/>
            <a:stCxn id="33" idx="3"/>
            <a:endCxn id="34" idx="1"/>
          </p:cNvCxnSpPr>
          <p:nvPr/>
        </p:nvCxnSpPr>
        <p:spPr>
          <a:xfrm flipV="1">
            <a:off x="2729636" y="2222148"/>
            <a:ext cx="5517740" cy="3587501"/>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3" name="Conexão Reta Unidirecional 92">
            <a:extLst>
              <a:ext uri="{FF2B5EF4-FFF2-40B4-BE49-F238E27FC236}">
                <a16:creationId xmlns:a16="http://schemas.microsoft.com/office/drawing/2014/main" id="{914058C0-10CD-5AF3-D842-4EB4069CC4B5}"/>
              </a:ext>
            </a:extLst>
          </p:cNvPr>
          <p:cNvCxnSpPr>
            <a:cxnSpLocks/>
            <a:stCxn id="33" idx="3"/>
            <a:endCxn id="35" idx="1"/>
          </p:cNvCxnSpPr>
          <p:nvPr/>
        </p:nvCxnSpPr>
        <p:spPr>
          <a:xfrm flipV="1">
            <a:off x="2729636" y="3858245"/>
            <a:ext cx="5517740" cy="1951404"/>
          </a:xfrm>
          <a:prstGeom prst="straightConnector1">
            <a:avLst/>
          </a:prstGeom>
          <a:ln w="63500">
            <a:solidFill>
              <a:schemeClr val="tx2"/>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85850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a:extLst>
              <a:ext uri="{FF2B5EF4-FFF2-40B4-BE49-F238E27FC236}">
                <a16:creationId xmlns:a16="http://schemas.microsoft.com/office/drawing/2014/main" id="{D6B560AE-6551-203B-3E41-69C6C91F0580}"/>
              </a:ext>
            </a:extLst>
          </p:cNvPr>
          <p:cNvSpPr/>
          <p:nvPr/>
        </p:nvSpPr>
        <p:spPr>
          <a:xfrm>
            <a:off x="0" y="2667728"/>
            <a:ext cx="12192000" cy="4190271"/>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6" name="Retângulo 5">
            <a:extLst>
              <a:ext uri="{FF2B5EF4-FFF2-40B4-BE49-F238E27FC236}">
                <a16:creationId xmlns:a16="http://schemas.microsoft.com/office/drawing/2014/main" id="{0FB211C0-D162-20D8-8C00-D99F2733FC11}"/>
              </a:ext>
            </a:extLst>
          </p:cNvPr>
          <p:cNvSpPr/>
          <p:nvPr/>
        </p:nvSpPr>
        <p:spPr>
          <a:xfrm>
            <a:off x="0" y="998588"/>
            <a:ext cx="224589" cy="4138680"/>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7" name="Retângulo 6">
            <a:extLst>
              <a:ext uri="{FF2B5EF4-FFF2-40B4-BE49-F238E27FC236}">
                <a16:creationId xmlns:a16="http://schemas.microsoft.com/office/drawing/2014/main" id="{F04554DF-891D-F73B-DD3D-59D6ADCC5ED1}"/>
              </a:ext>
            </a:extLst>
          </p:cNvPr>
          <p:cNvSpPr/>
          <p:nvPr/>
        </p:nvSpPr>
        <p:spPr>
          <a:xfrm>
            <a:off x="224589" y="987385"/>
            <a:ext cx="224589" cy="1053885"/>
          </a:xfrm>
          <a:prstGeom prst="rect">
            <a:avLst/>
          </a:prstGeom>
          <a:solidFill>
            <a:srgbClr val="7C8AB9">
              <a:alpha val="6428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8" name="Retângulo 7">
            <a:extLst>
              <a:ext uri="{FF2B5EF4-FFF2-40B4-BE49-F238E27FC236}">
                <a16:creationId xmlns:a16="http://schemas.microsoft.com/office/drawing/2014/main" id="{744BB932-D9E4-92BD-2485-8B130382D507}"/>
              </a:ext>
            </a:extLst>
          </p:cNvPr>
          <p:cNvSpPr/>
          <p:nvPr/>
        </p:nvSpPr>
        <p:spPr>
          <a:xfrm>
            <a:off x="4864" y="0"/>
            <a:ext cx="12192000" cy="1054800"/>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9" name="Retângulo 8">
            <a:extLst>
              <a:ext uri="{FF2B5EF4-FFF2-40B4-BE49-F238E27FC236}">
                <a16:creationId xmlns:a16="http://schemas.microsoft.com/office/drawing/2014/main" id="{430E21ED-1510-FFB2-9C9D-873C94E321EC}"/>
              </a:ext>
            </a:extLst>
          </p:cNvPr>
          <p:cNvSpPr/>
          <p:nvPr/>
        </p:nvSpPr>
        <p:spPr>
          <a:xfrm>
            <a:off x="0" y="11203"/>
            <a:ext cx="224589" cy="1053885"/>
          </a:xfrm>
          <a:prstGeom prst="rect">
            <a:avLst/>
          </a:prstGeom>
          <a:solidFill>
            <a:srgbClr val="3947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0" name="Retângulo 9">
            <a:extLst>
              <a:ext uri="{FF2B5EF4-FFF2-40B4-BE49-F238E27FC236}">
                <a16:creationId xmlns:a16="http://schemas.microsoft.com/office/drawing/2014/main" id="{C2470210-33D5-ED7F-4C36-DD3E69A077D2}"/>
              </a:ext>
            </a:extLst>
          </p:cNvPr>
          <p:cNvSpPr/>
          <p:nvPr/>
        </p:nvSpPr>
        <p:spPr>
          <a:xfrm>
            <a:off x="224589" y="0"/>
            <a:ext cx="224589" cy="1053885"/>
          </a:xfrm>
          <a:prstGeom prst="rect">
            <a:avLst/>
          </a:prstGeom>
          <a:solidFill>
            <a:srgbClr val="7C8A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1" name="CaixaDeTexto 10">
            <a:extLst>
              <a:ext uri="{FF2B5EF4-FFF2-40B4-BE49-F238E27FC236}">
                <a16:creationId xmlns:a16="http://schemas.microsoft.com/office/drawing/2014/main" id="{69A9DB49-1F68-708D-40DB-0F0A454E312E}"/>
              </a:ext>
            </a:extLst>
          </p:cNvPr>
          <p:cNvSpPr txBox="1"/>
          <p:nvPr/>
        </p:nvSpPr>
        <p:spPr>
          <a:xfrm>
            <a:off x="650322" y="2823872"/>
            <a:ext cx="6969472" cy="1938992"/>
          </a:xfrm>
          <a:prstGeom prst="rect">
            <a:avLst/>
          </a:prstGeom>
          <a:noFill/>
        </p:spPr>
        <p:txBody>
          <a:bodyPr wrap="none" rtlCol="0">
            <a:spAutoFit/>
          </a:bodyPr>
          <a:lstStyle/>
          <a:p>
            <a:r>
              <a:rPr lang="pt-PT" sz="6000" dirty="0">
                <a:solidFill>
                  <a:schemeClr val="accent3">
                    <a:lumMod val="20000"/>
                    <a:lumOff val="80000"/>
                  </a:schemeClr>
                </a:solidFill>
                <a:latin typeface="Trebuchet MS" panose="020B0703020202090204" pitchFamily="34" charset="0"/>
              </a:rPr>
              <a:t>Research </a:t>
            </a:r>
            <a:r>
              <a:rPr lang="pt-PT" sz="6000" dirty="0" err="1">
                <a:solidFill>
                  <a:schemeClr val="accent3">
                    <a:lumMod val="20000"/>
                    <a:lumOff val="80000"/>
                  </a:schemeClr>
                </a:solidFill>
                <a:latin typeface="Trebuchet MS" panose="020B0703020202090204" pitchFamily="34" charset="0"/>
              </a:rPr>
              <a:t>Electronic</a:t>
            </a:r>
            <a:endParaRPr lang="pt-PT" sz="6000" dirty="0">
              <a:solidFill>
                <a:schemeClr val="accent3">
                  <a:lumMod val="20000"/>
                  <a:lumOff val="80000"/>
                </a:schemeClr>
              </a:solidFill>
              <a:latin typeface="Trebuchet MS" panose="020B0703020202090204" pitchFamily="34" charset="0"/>
            </a:endParaRPr>
          </a:p>
          <a:p>
            <a:r>
              <a:rPr lang="pt-PT" sz="6000" dirty="0">
                <a:solidFill>
                  <a:schemeClr val="accent1">
                    <a:lumMod val="20000"/>
                    <a:lumOff val="80000"/>
                  </a:schemeClr>
                </a:solidFill>
                <a:latin typeface="Trebuchet MS" panose="020B0703020202090204" pitchFamily="34" charset="0"/>
              </a:rPr>
              <a:t>Data Capture</a:t>
            </a:r>
          </a:p>
        </p:txBody>
      </p:sp>
      <p:pic>
        <p:nvPicPr>
          <p:cNvPr id="12" name="Imagem 11">
            <a:extLst>
              <a:ext uri="{FF2B5EF4-FFF2-40B4-BE49-F238E27FC236}">
                <a16:creationId xmlns:a16="http://schemas.microsoft.com/office/drawing/2014/main" id="{AE4B99A6-8314-E990-4C9C-F08BC3F51F7B}"/>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600" b="98000" l="60200" r="79400">
                        <a14:foregroundMark x1="71400" y1="9600" x2="71400" y2="9600"/>
                        <a14:foregroundMark x1="73400" y1="4400" x2="73400" y2="4400"/>
                        <a14:foregroundMark x1="70000" y1="3600" x2="70000" y2="3600"/>
                        <a14:foregroundMark x1="67000" y1="88800" x2="72000" y2="94800"/>
                        <a14:foregroundMark x1="69200" y1="98000" x2="73200" y2="98000"/>
                      </a14:backgroundRemoval>
                    </a14:imgEffect>
                  </a14:imgLayer>
                </a14:imgProps>
              </a:ext>
              <a:ext uri="{28A0092B-C50C-407E-A947-70E740481C1C}">
                <a14:useLocalDpi xmlns:a14="http://schemas.microsoft.com/office/drawing/2010/main" val="0"/>
              </a:ext>
            </a:extLst>
          </a:blip>
          <a:srcRect l="57832" r="17663"/>
          <a:stretch/>
        </p:blipFill>
        <p:spPr>
          <a:xfrm>
            <a:off x="11557925" y="5437762"/>
            <a:ext cx="696067" cy="1420238"/>
          </a:xfrm>
          <a:prstGeom prst="rect">
            <a:avLst/>
          </a:prstGeom>
        </p:spPr>
      </p:pic>
      <p:grpSp>
        <p:nvGrpSpPr>
          <p:cNvPr id="13" name="Agrupar 12">
            <a:extLst>
              <a:ext uri="{FF2B5EF4-FFF2-40B4-BE49-F238E27FC236}">
                <a16:creationId xmlns:a16="http://schemas.microsoft.com/office/drawing/2014/main" id="{0C2B75FD-1096-612C-427C-4554204DC33E}"/>
              </a:ext>
            </a:extLst>
          </p:cNvPr>
          <p:cNvGrpSpPr/>
          <p:nvPr/>
        </p:nvGrpSpPr>
        <p:grpSpPr>
          <a:xfrm>
            <a:off x="650322" y="6123986"/>
            <a:ext cx="2849301" cy="545274"/>
            <a:chOff x="808299" y="5797449"/>
            <a:chExt cx="3316878" cy="634755"/>
          </a:xfrm>
        </p:grpSpPr>
        <p:sp>
          <p:nvSpPr>
            <p:cNvPr id="14" name="Retângulo 13">
              <a:extLst>
                <a:ext uri="{FF2B5EF4-FFF2-40B4-BE49-F238E27FC236}">
                  <a16:creationId xmlns:a16="http://schemas.microsoft.com/office/drawing/2014/main" id="{4D32E920-BFA1-12AC-BF99-69AF0C7D6B42}"/>
                </a:ext>
              </a:extLst>
            </p:cNvPr>
            <p:cNvSpPr/>
            <p:nvPr/>
          </p:nvSpPr>
          <p:spPr>
            <a:xfrm>
              <a:off x="808299" y="5797449"/>
              <a:ext cx="3316878" cy="63475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Imagem 15">
              <a:extLst>
                <a:ext uri="{FF2B5EF4-FFF2-40B4-BE49-F238E27FC236}">
                  <a16:creationId xmlns:a16="http://schemas.microsoft.com/office/drawing/2014/main" id="{11A986F6-A0FA-8CDC-9BDD-55958FF5F5B3}"/>
                </a:ext>
              </a:extLst>
            </p:cNvPr>
            <p:cNvPicPr>
              <a:picLocks noChangeAspect="1"/>
            </p:cNvPicPr>
            <p:nvPr/>
          </p:nvPicPr>
          <p:blipFill rotWithShape="1">
            <a:blip r:embed="rId4"/>
            <a:srcRect t="53312"/>
            <a:stretch/>
          </p:blipFill>
          <p:spPr>
            <a:xfrm>
              <a:off x="849196" y="5797449"/>
              <a:ext cx="3215838" cy="524301"/>
            </a:xfrm>
            <a:prstGeom prst="rect">
              <a:avLst/>
            </a:prstGeom>
          </p:spPr>
        </p:pic>
      </p:grpSp>
      <p:grpSp>
        <p:nvGrpSpPr>
          <p:cNvPr id="17" name="Agrupar 16">
            <a:extLst>
              <a:ext uri="{FF2B5EF4-FFF2-40B4-BE49-F238E27FC236}">
                <a16:creationId xmlns:a16="http://schemas.microsoft.com/office/drawing/2014/main" id="{27883F03-1E24-7C88-1967-CE0490F34873}"/>
              </a:ext>
            </a:extLst>
          </p:cNvPr>
          <p:cNvGrpSpPr/>
          <p:nvPr/>
        </p:nvGrpSpPr>
        <p:grpSpPr>
          <a:xfrm>
            <a:off x="685454" y="4817703"/>
            <a:ext cx="2310380" cy="333213"/>
            <a:chOff x="1369605" y="4778415"/>
            <a:chExt cx="2310380" cy="333213"/>
          </a:xfrm>
        </p:grpSpPr>
        <p:sp>
          <p:nvSpPr>
            <p:cNvPr id="18" name="Retângulo 17">
              <a:extLst>
                <a:ext uri="{FF2B5EF4-FFF2-40B4-BE49-F238E27FC236}">
                  <a16:creationId xmlns:a16="http://schemas.microsoft.com/office/drawing/2014/main" id="{8E77FDEE-FB2D-E759-5AD2-42438010BA17}"/>
                </a:ext>
              </a:extLst>
            </p:cNvPr>
            <p:cNvSpPr/>
            <p:nvPr/>
          </p:nvSpPr>
          <p:spPr>
            <a:xfrm>
              <a:off x="1369605" y="4778415"/>
              <a:ext cx="2310380" cy="333213"/>
            </a:xfrm>
            <a:prstGeom prst="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Retângulo 18">
              <a:extLst>
                <a:ext uri="{FF2B5EF4-FFF2-40B4-BE49-F238E27FC236}">
                  <a16:creationId xmlns:a16="http://schemas.microsoft.com/office/drawing/2014/main" id="{0EDA2A85-ED1F-96A8-4D33-7267CF5586ED}"/>
                </a:ext>
              </a:extLst>
            </p:cNvPr>
            <p:cNvSpPr/>
            <p:nvPr/>
          </p:nvSpPr>
          <p:spPr>
            <a:xfrm>
              <a:off x="1560879" y="4781544"/>
              <a:ext cx="1926746" cy="307777"/>
            </a:xfrm>
            <a:prstGeom prst="rect">
              <a:avLst/>
            </a:prstGeom>
          </p:spPr>
          <p:txBody>
            <a:bodyPr wrap="none">
              <a:spAutoFit/>
            </a:bodyPr>
            <a:lstStyle/>
            <a:p>
              <a:r>
                <a:rPr lang="pt-PT" sz="1400" b="1" dirty="0">
                  <a:solidFill>
                    <a:schemeClr val="tx2"/>
                  </a:solidFill>
                  <a:latin typeface="Trebuchet MS" panose="020B0703020202090204" pitchFamily="34" charset="0"/>
                </a:rPr>
                <a:t>Mariana Canelas Pais</a:t>
              </a:r>
              <a:endParaRPr lang="pt-PT" sz="1400" dirty="0"/>
            </a:p>
          </p:txBody>
        </p:sp>
      </p:grpSp>
      <p:sp>
        <p:nvSpPr>
          <p:cNvPr id="23" name="Retângulo 22">
            <a:extLst>
              <a:ext uri="{FF2B5EF4-FFF2-40B4-BE49-F238E27FC236}">
                <a16:creationId xmlns:a16="http://schemas.microsoft.com/office/drawing/2014/main" id="{5669F2BA-236C-8C3D-3676-E1189DE966C1}"/>
              </a:ext>
            </a:extLst>
          </p:cNvPr>
          <p:cNvSpPr/>
          <p:nvPr/>
        </p:nvSpPr>
        <p:spPr>
          <a:xfrm>
            <a:off x="10512818" y="6515374"/>
            <a:ext cx="1146468" cy="307777"/>
          </a:xfrm>
          <a:prstGeom prst="rect">
            <a:avLst/>
          </a:prstGeom>
        </p:spPr>
        <p:txBody>
          <a:bodyPr wrap="none">
            <a:spAutoFit/>
          </a:bodyPr>
          <a:lstStyle/>
          <a:p>
            <a:r>
              <a:rPr lang="pt-PT" sz="1400" b="1" dirty="0">
                <a:solidFill>
                  <a:schemeClr val="tx2"/>
                </a:solidFill>
                <a:latin typeface="Trebuchet MS" panose="020B0703020202090204" pitchFamily="34" charset="0"/>
              </a:rPr>
              <a:t>junho 2022</a:t>
            </a:r>
            <a:endParaRPr lang="pt-PT" sz="1400" dirty="0"/>
          </a:p>
        </p:txBody>
      </p:sp>
      <p:sp>
        <p:nvSpPr>
          <p:cNvPr id="29" name="CaixaDeTexto 28">
            <a:extLst>
              <a:ext uri="{FF2B5EF4-FFF2-40B4-BE49-F238E27FC236}">
                <a16:creationId xmlns:a16="http://schemas.microsoft.com/office/drawing/2014/main" id="{CC2191A5-0E9E-71EE-0F20-0B827D898C36}"/>
              </a:ext>
            </a:extLst>
          </p:cNvPr>
          <p:cNvSpPr txBox="1"/>
          <p:nvPr/>
        </p:nvSpPr>
        <p:spPr>
          <a:xfrm>
            <a:off x="650322" y="1057173"/>
            <a:ext cx="4384534" cy="1569660"/>
          </a:xfrm>
          <a:prstGeom prst="rect">
            <a:avLst/>
          </a:prstGeom>
          <a:noFill/>
        </p:spPr>
        <p:txBody>
          <a:bodyPr wrap="none" rtlCol="0">
            <a:spAutoFit/>
          </a:bodyPr>
          <a:lstStyle/>
          <a:p>
            <a:r>
              <a:rPr lang="pt-PT" sz="9600" dirty="0" err="1">
                <a:solidFill>
                  <a:srgbClr val="394752"/>
                </a:solidFill>
                <a:latin typeface="Trebuchet MS" panose="020B0703020202090204" pitchFamily="34" charset="0"/>
              </a:rPr>
              <a:t>REDCap</a:t>
            </a:r>
            <a:endParaRPr lang="pt-PT" sz="9600" dirty="0">
              <a:solidFill>
                <a:srgbClr val="394752"/>
              </a:solidFill>
              <a:latin typeface="Trebuchet MS" panose="020B0703020202090204" pitchFamily="34" charset="0"/>
            </a:endParaRPr>
          </a:p>
        </p:txBody>
      </p:sp>
      <p:pic>
        <p:nvPicPr>
          <p:cNvPr id="19462" name="Picture 6" descr="REDCap Mobile App – Apps no Google Play">
            <a:extLst>
              <a:ext uri="{FF2B5EF4-FFF2-40B4-BE49-F238E27FC236}">
                <a16:creationId xmlns:a16="http://schemas.microsoft.com/office/drawing/2014/main" id="{3D9B6D0D-95D5-7AD6-3A98-09F6DCFBD3DA}"/>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5469" b="96094" l="9961" r="89844">
                        <a14:foregroundMark x1="55273" y1="7813" x2="46289" y2="7813"/>
                        <a14:foregroundMark x1="46289" y1="7813" x2="41992" y2="5859"/>
                        <a14:foregroundMark x1="36523" y1="93750" x2="44141" y2="94141"/>
                        <a14:foregroundMark x1="44141" y1="94141" x2="45508" y2="93750"/>
                        <a14:foregroundMark x1="71875" y1="95703" x2="82813" y2="96094"/>
                      </a14:backgroundRemoval>
                    </a14:imgEffect>
                  </a14:imgLayer>
                </a14:imgProps>
              </a:ext>
              <a:ext uri="{28A0092B-C50C-407E-A947-70E740481C1C}">
                <a14:useLocalDpi xmlns:a14="http://schemas.microsoft.com/office/drawing/2010/main" val="0"/>
              </a:ext>
            </a:extLst>
          </a:blip>
          <a:srcRect/>
          <a:stretch>
            <a:fillRect/>
          </a:stretch>
        </p:blipFill>
        <p:spPr bwMode="auto">
          <a:xfrm>
            <a:off x="6844166" y="959010"/>
            <a:ext cx="5409826" cy="5409826"/>
          </a:xfrm>
          <a:prstGeom prst="rect">
            <a:avLst/>
          </a:prstGeom>
          <a:noFill/>
          <a:extLst>
            <a:ext uri="{909E8E84-426E-40DD-AFC4-6F175D3DCCD1}">
              <a14:hiddenFill xmlns:a14="http://schemas.microsoft.com/office/drawing/2010/main">
                <a:solidFill>
                  <a:srgbClr val="FFFFFF"/>
                </a:solidFill>
              </a14:hiddenFill>
            </a:ext>
          </a:extLst>
        </p:spPr>
      </p:pic>
      <p:sp>
        <p:nvSpPr>
          <p:cNvPr id="20" name="CaixaDeTexto 19">
            <a:extLst>
              <a:ext uri="{FF2B5EF4-FFF2-40B4-BE49-F238E27FC236}">
                <a16:creationId xmlns:a16="http://schemas.microsoft.com/office/drawing/2014/main" id="{57B7018A-8D31-19A2-C1FC-A9D5C7BF9026}"/>
              </a:ext>
            </a:extLst>
          </p:cNvPr>
          <p:cNvSpPr txBox="1"/>
          <p:nvPr/>
        </p:nvSpPr>
        <p:spPr>
          <a:xfrm>
            <a:off x="4360016" y="4910366"/>
            <a:ext cx="4116833" cy="1569660"/>
          </a:xfrm>
          <a:prstGeom prst="rect">
            <a:avLst/>
          </a:prstGeom>
          <a:noFill/>
        </p:spPr>
        <p:txBody>
          <a:bodyPr wrap="none" rtlCol="0">
            <a:spAutoFit/>
          </a:bodyPr>
          <a:lstStyle/>
          <a:p>
            <a:r>
              <a:rPr lang="pt-PT" sz="9600" dirty="0">
                <a:solidFill>
                  <a:srgbClr val="7C8AB9"/>
                </a:solidFill>
                <a:latin typeface="Trebuchet MS" panose="020B0703020202090204" pitchFamily="34" charset="0"/>
              </a:rPr>
              <a:t>Parte 2</a:t>
            </a:r>
          </a:p>
        </p:txBody>
      </p:sp>
    </p:spTree>
    <p:extLst>
      <p:ext uri="{BB962C8B-B14F-4D97-AF65-F5344CB8AC3E}">
        <p14:creationId xmlns:p14="http://schemas.microsoft.com/office/powerpoint/2010/main" val="1418082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249677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PROJETOS</a:t>
            </a: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169309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CRIAÇÃO</a:t>
            </a:r>
          </a:p>
        </p:txBody>
      </p:sp>
      <p:pic>
        <p:nvPicPr>
          <p:cNvPr id="48" name="Imagem 47" descr="Uma imagem com texto&#10;&#10;Descrição gerada automaticamente">
            <a:extLst>
              <a:ext uri="{FF2B5EF4-FFF2-40B4-BE49-F238E27FC236}">
                <a16:creationId xmlns:a16="http://schemas.microsoft.com/office/drawing/2014/main" id="{83B60485-7D57-FA33-7D7B-5E67435EAA9B}"/>
              </a:ext>
            </a:extLst>
          </p:cNvPr>
          <p:cNvPicPr>
            <a:picLocks noChangeAspect="1"/>
          </p:cNvPicPr>
          <p:nvPr/>
        </p:nvPicPr>
        <p:blipFill>
          <a:blip r:embed="rId3"/>
          <a:stretch>
            <a:fillRect/>
          </a:stretch>
        </p:blipFill>
        <p:spPr>
          <a:xfrm>
            <a:off x="718102" y="1406194"/>
            <a:ext cx="10763553" cy="5112688"/>
          </a:xfrm>
          <a:prstGeom prst="rect">
            <a:avLst/>
          </a:prstGeom>
        </p:spPr>
      </p:pic>
    </p:spTree>
    <p:extLst>
      <p:ext uri="{BB962C8B-B14F-4D97-AF65-F5344CB8AC3E}">
        <p14:creationId xmlns:p14="http://schemas.microsoft.com/office/powerpoint/2010/main" val="6727534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249677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PROJETOS</a:t>
            </a: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169309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CRIAÇÃO</a:t>
            </a:r>
          </a:p>
        </p:txBody>
      </p:sp>
      <p:pic>
        <p:nvPicPr>
          <p:cNvPr id="28" name="Imagem 27" descr="Uma imagem com texto&#10;&#10;Descrição gerada automaticamente">
            <a:extLst>
              <a:ext uri="{FF2B5EF4-FFF2-40B4-BE49-F238E27FC236}">
                <a16:creationId xmlns:a16="http://schemas.microsoft.com/office/drawing/2014/main" id="{CCF97A4A-4380-ED7D-5803-6882D1303E47}"/>
              </a:ext>
            </a:extLst>
          </p:cNvPr>
          <p:cNvPicPr>
            <a:picLocks noChangeAspect="1"/>
          </p:cNvPicPr>
          <p:nvPr/>
        </p:nvPicPr>
        <p:blipFill>
          <a:blip r:embed="rId3"/>
          <a:stretch>
            <a:fillRect/>
          </a:stretch>
        </p:blipFill>
        <p:spPr>
          <a:xfrm>
            <a:off x="653241" y="1348874"/>
            <a:ext cx="10932494" cy="5167312"/>
          </a:xfrm>
          <a:prstGeom prst="rect">
            <a:avLst/>
          </a:prstGeom>
        </p:spPr>
      </p:pic>
    </p:spTree>
    <p:extLst>
      <p:ext uri="{BB962C8B-B14F-4D97-AF65-F5344CB8AC3E}">
        <p14:creationId xmlns:p14="http://schemas.microsoft.com/office/powerpoint/2010/main" val="10186269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249677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PROJETOS</a:t>
            </a: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169309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CRIAÇÃO</a:t>
            </a:r>
          </a:p>
        </p:txBody>
      </p:sp>
      <p:pic>
        <p:nvPicPr>
          <p:cNvPr id="28" name="Imagem 27" descr="Uma imagem com texto&#10;&#10;Descrição gerada automaticamente">
            <a:extLst>
              <a:ext uri="{FF2B5EF4-FFF2-40B4-BE49-F238E27FC236}">
                <a16:creationId xmlns:a16="http://schemas.microsoft.com/office/drawing/2014/main" id="{CCF97A4A-4380-ED7D-5803-6882D1303E47}"/>
              </a:ext>
            </a:extLst>
          </p:cNvPr>
          <p:cNvPicPr>
            <a:picLocks noChangeAspect="1"/>
          </p:cNvPicPr>
          <p:nvPr/>
        </p:nvPicPr>
        <p:blipFill>
          <a:blip r:embed="rId3"/>
          <a:stretch>
            <a:fillRect/>
          </a:stretch>
        </p:blipFill>
        <p:spPr>
          <a:xfrm>
            <a:off x="653241" y="1348874"/>
            <a:ext cx="10932494" cy="5167312"/>
          </a:xfrm>
          <a:prstGeom prst="rect">
            <a:avLst/>
          </a:prstGeom>
        </p:spPr>
      </p:pic>
      <p:pic>
        <p:nvPicPr>
          <p:cNvPr id="27" name="Imagem 26" descr="Uma imagem com texto&#10;&#10;Descrição gerada automaticamente">
            <a:extLst>
              <a:ext uri="{FF2B5EF4-FFF2-40B4-BE49-F238E27FC236}">
                <a16:creationId xmlns:a16="http://schemas.microsoft.com/office/drawing/2014/main" id="{503B3182-3E98-4BCA-70A4-BE55D5405EFC}"/>
              </a:ext>
            </a:extLst>
          </p:cNvPr>
          <p:cNvPicPr>
            <a:picLocks noChangeAspect="1"/>
          </p:cNvPicPr>
          <p:nvPr/>
        </p:nvPicPr>
        <p:blipFill>
          <a:blip r:embed="rId4"/>
          <a:stretch>
            <a:fillRect/>
          </a:stretch>
        </p:blipFill>
        <p:spPr>
          <a:xfrm>
            <a:off x="7356324" y="2520654"/>
            <a:ext cx="2070100" cy="2146300"/>
          </a:xfrm>
          <a:prstGeom prst="rect">
            <a:avLst/>
          </a:prstGeom>
          <a:ln>
            <a:noFill/>
          </a:ln>
          <a:effectLst>
            <a:outerShdw blurRad="292100" dist="139700" dir="2700000" algn="tl" rotWithShape="0">
              <a:srgbClr val="333333">
                <a:alpha val="65000"/>
              </a:srgbClr>
            </a:outerShdw>
          </a:effectLst>
        </p:spPr>
      </p:pic>
      <p:sp>
        <p:nvSpPr>
          <p:cNvPr id="29" name="Retângulo 28">
            <a:extLst>
              <a:ext uri="{FF2B5EF4-FFF2-40B4-BE49-F238E27FC236}">
                <a16:creationId xmlns:a16="http://schemas.microsoft.com/office/drawing/2014/main" id="{7401D08C-9C7C-8B81-E0A2-96AFC31828C1}"/>
              </a:ext>
            </a:extLst>
          </p:cNvPr>
          <p:cNvSpPr/>
          <p:nvPr/>
        </p:nvSpPr>
        <p:spPr>
          <a:xfrm>
            <a:off x="4253023" y="3593804"/>
            <a:ext cx="1573619" cy="404038"/>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33395361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294965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NAVEGAÇÃO</a:t>
            </a: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2737737"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MENU LATERAL</a:t>
            </a:r>
          </a:p>
        </p:txBody>
      </p:sp>
      <p:pic>
        <p:nvPicPr>
          <p:cNvPr id="30" name="Imagem 29" descr="Uma imagem com texto&#10;&#10;Descrição gerada automaticamente">
            <a:extLst>
              <a:ext uri="{FF2B5EF4-FFF2-40B4-BE49-F238E27FC236}">
                <a16:creationId xmlns:a16="http://schemas.microsoft.com/office/drawing/2014/main" id="{D3D203A3-EF93-80D3-7C8C-96A39DB18F72}"/>
              </a:ext>
            </a:extLst>
          </p:cNvPr>
          <p:cNvPicPr>
            <a:picLocks noChangeAspect="1"/>
          </p:cNvPicPr>
          <p:nvPr/>
        </p:nvPicPr>
        <p:blipFill rotWithShape="1">
          <a:blip r:embed="rId3"/>
          <a:srcRect t="56854" r="76243"/>
          <a:stretch/>
        </p:blipFill>
        <p:spPr>
          <a:xfrm>
            <a:off x="6558947" y="1446422"/>
            <a:ext cx="3726574" cy="3835879"/>
          </a:xfrm>
          <a:prstGeom prst="rect">
            <a:avLst/>
          </a:prstGeom>
        </p:spPr>
      </p:pic>
      <p:pic>
        <p:nvPicPr>
          <p:cNvPr id="31" name="Imagem 30" descr="Uma imagem com texto&#10;&#10;Descrição gerada automaticamente">
            <a:extLst>
              <a:ext uri="{FF2B5EF4-FFF2-40B4-BE49-F238E27FC236}">
                <a16:creationId xmlns:a16="http://schemas.microsoft.com/office/drawing/2014/main" id="{F0D23A0C-4559-8BD2-C63F-B3CEFDA86058}"/>
              </a:ext>
            </a:extLst>
          </p:cNvPr>
          <p:cNvPicPr>
            <a:picLocks noChangeAspect="1"/>
          </p:cNvPicPr>
          <p:nvPr/>
        </p:nvPicPr>
        <p:blipFill rotWithShape="1">
          <a:blip r:embed="rId3"/>
          <a:srcRect t="1" r="76243" b="43214"/>
          <a:stretch/>
        </p:blipFill>
        <p:spPr>
          <a:xfrm>
            <a:off x="1302629" y="1446422"/>
            <a:ext cx="3725084" cy="5046453"/>
          </a:xfrm>
          <a:prstGeom prst="rect">
            <a:avLst/>
          </a:prstGeom>
        </p:spPr>
      </p:pic>
    </p:spTree>
    <p:extLst>
      <p:ext uri="{BB962C8B-B14F-4D97-AF65-F5344CB8AC3E}">
        <p14:creationId xmlns:p14="http://schemas.microsoft.com/office/powerpoint/2010/main" val="23681774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294965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NAVEGAÇÃO</a:t>
            </a: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4446667"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DEFINIÇÕES DO PROJETO</a:t>
            </a:r>
          </a:p>
        </p:txBody>
      </p:sp>
      <p:grpSp>
        <p:nvGrpSpPr>
          <p:cNvPr id="2" name="Agrupar 1">
            <a:extLst>
              <a:ext uri="{FF2B5EF4-FFF2-40B4-BE49-F238E27FC236}">
                <a16:creationId xmlns:a16="http://schemas.microsoft.com/office/drawing/2014/main" id="{1BC844D7-3E0D-04FF-7537-CFDE136D9ABD}"/>
              </a:ext>
            </a:extLst>
          </p:cNvPr>
          <p:cNvGrpSpPr/>
          <p:nvPr/>
        </p:nvGrpSpPr>
        <p:grpSpPr>
          <a:xfrm>
            <a:off x="747211" y="1510946"/>
            <a:ext cx="10579679" cy="5007936"/>
            <a:chOff x="707366" y="1690689"/>
            <a:chExt cx="10916374" cy="5167312"/>
          </a:xfrm>
        </p:grpSpPr>
        <p:pic>
          <p:nvPicPr>
            <p:cNvPr id="29" name="Imagem 28">
              <a:extLst>
                <a:ext uri="{FF2B5EF4-FFF2-40B4-BE49-F238E27FC236}">
                  <a16:creationId xmlns:a16="http://schemas.microsoft.com/office/drawing/2014/main" id="{AD9DAD77-5C46-4290-27E4-F9F88FBBE729}"/>
                </a:ext>
              </a:extLst>
            </p:cNvPr>
            <p:cNvPicPr>
              <a:picLocks noChangeAspect="1"/>
            </p:cNvPicPr>
            <p:nvPr/>
          </p:nvPicPr>
          <p:blipFill>
            <a:blip r:embed="rId3"/>
            <a:stretch>
              <a:fillRect/>
            </a:stretch>
          </p:blipFill>
          <p:spPr>
            <a:xfrm>
              <a:off x="707366" y="1690689"/>
              <a:ext cx="10916374" cy="5167312"/>
            </a:xfrm>
            <a:prstGeom prst="rect">
              <a:avLst/>
            </a:prstGeom>
          </p:spPr>
        </p:pic>
        <p:pic>
          <p:nvPicPr>
            <p:cNvPr id="32" name="Imagem 31" descr="Uma imagem com texto&#10;&#10;Descrição gerada automaticamente">
              <a:extLst>
                <a:ext uri="{FF2B5EF4-FFF2-40B4-BE49-F238E27FC236}">
                  <a16:creationId xmlns:a16="http://schemas.microsoft.com/office/drawing/2014/main" id="{318588A0-72F5-7148-2190-F0B450E0B093}"/>
                </a:ext>
              </a:extLst>
            </p:cNvPr>
            <p:cNvPicPr>
              <a:picLocks noChangeAspect="1"/>
            </p:cNvPicPr>
            <p:nvPr/>
          </p:nvPicPr>
          <p:blipFill rotWithShape="1">
            <a:blip r:embed="rId4"/>
            <a:srcRect t="21376" r="76243" b="68631"/>
            <a:stretch/>
          </p:blipFill>
          <p:spPr>
            <a:xfrm>
              <a:off x="707366" y="3019244"/>
              <a:ext cx="2605320" cy="621103"/>
            </a:xfrm>
            <a:prstGeom prst="rect">
              <a:avLst/>
            </a:prstGeom>
          </p:spPr>
        </p:pic>
      </p:grpSp>
      <p:sp>
        <p:nvSpPr>
          <p:cNvPr id="33" name="Retângulo 32">
            <a:extLst>
              <a:ext uri="{FF2B5EF4-FFF2-40B4-BE49-F238E27FC236}">
                <a16:creationId xmlns:a16="http://schemas.microsoft.com/office/drawing/2014/main" id="{A40CC03A-1085-5207-D326-DB5031FF5B0F}"/>
              </a:ext>
            </a:extLst>
          </p:cNvPr>
          <p:cNvSpPr/>
          <p:nvPr/>
        </p:nvSpPr>
        <p:spPr>
          <a:xfrm>
            <a:off x="1786270" y="2770786"/>
            <a:ext cx="1057051" cy="291391"/>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153525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294965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NAVEGAÇÃO</a:t>
            </a: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4446667"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DEFINIÇÕES DO PROJETO</a:t>
            </a:r>
          </a:p>
        </p:txBody>
      </p:sp>
      <p:pic>
        <p:nvPicPr>
          <p:cNvPr id="28" name="Imagem 27">
            <a:extLst>
              <a:ext uri="{FF2B5EF4-FFF2-40B4-BE49-F238E27FC236}">
                <a16:creationId xmlns:a16="http://schemas.microsoft.com/office/drawing/2014/main" id="{B90C2881-20C4-48EE-5E22-11B512D8790F}"/>
              </a:ext>
            </a:extLst>
          </p:cNvPr>
          <p:cNvPicPr>
            <a:picLocks noChangeAspect="1"/>
          </p:cNvPicPr>
          <p:nvPr/>
        </p:nvPicPr>
        <p:blipFill>
          <a:blip r:embed="rId3"/>
          <a:stretch>
            <a:fillRect/>
          </a:stretch>
        </p:blipFill>
        <p:spPr>
          <a:xfrm>
            <a:off x="747212" y="1507022"/>
            <a:ext cx="10546594" cy="4976674"/>
          </a:xfrm>
          <a:prstGeom prst="rect">
            <a:avLst/>
          </a:prstGeom>
        </p:spPr>
      </p:pic>
      <p:sp>
        <p:nvSpPr>
          <p:cNvPr id="30" name="Retângulo 29">
            <a:extLst>
              <a:ext uri="{FF2B5EF4-FFF2-40B4-BE49-F238E27FC236}">
                <a16:creationId xmlns:a16="http://schemas.microsoft.com/office/drawing/2014/main" id="{2134A14E-D748-B1EF-C3EF-37A5DE14CC38}"/>
              </a:ext>
            </a:extLst>
          </p:cNvPr>
          <p:cNvSpPr/>
          <p:nvPr/>
        </p:nvSpPr>
        <p:spPr>
          <a:xfrm>
            <a:off x="643970" y="2922232"/>
            <a:ext cx="1057051" cy="291391"/>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3749933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372570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CONTEXTUALIZAÇÃO</a:t>
            </a:r>
          </a:p>
        </p:txBody>
      </p:sp>
      <p:pic>
        <p:nvPicPr>
          <p:cNvPr id="28" name="Picture 6" descr="REDCap Mobile App – Apps no Google Play">
            <a:extLst>
              <a:ext uri="{FF2B5EF4-FFF2-40B4-BE49-F238E27FC236}">
                <a16:creationId xmlns:a16="http://schemas.microsoft.com/office/drawing/2014/main" id="{4D571087-8CDB-8F62-C13E-FDD2A622D96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469" b="96094" l="9961" r="89844">
                        <a14:foregroundMark x1="55273" y1="7813" x2="46289" y2="7813"/>
                        <a14:foregroundMark x1="46289" y1="7813" x2="41992" y2="5859"/>
                        <a14:foregroundMark x1="36523" y1="93750" x2="44141" y2="94141"/>
                        <a14:foregroundMark x1="44141" y1="94141" x2="45508" y2="93750"/>
                        <a14:foregroundMark x1="71875" y1="95703" x2="82813" y2="96094"/>
                      </a14:backgroundRemoval>
                    </a14:imgEffect>
                  </a14:imgLayer>
                </a14:imgProps>
              </a:ext>
              <a:ext uri="{28A0092B-C50C-407E-A947-70E740481C1C}">
                <a14:useLocalDpi xmlns:a14="http://schemas.microsoft.com/office/drawing/2010/main" val="0"/>
              </a:ext>
            </a:extLst>
          </a:blip>
          <a:srcRect l="33932" t="31334"/>
          <a:stretch/>
        </p:blipFill>
        <p:spPr bwMode="auto">
          <a:xfrm>
            <a:off x="4754574" y="2680855"/>
            <a:ext cx="3574122" cy="371473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83 Deerstalker Hat Illustrations &amp; Clip Art - iStock">
            <a:extLst>
              <a:ext uri="{FF2B5EF4-FFF2-40B4-BE49-F238E27FC236}">
                <a16:creationId xmlns:a16="http://schemas.microsoft.com/office/drawing/2014/main" id="{C2A3C3F1-6C2B-12A0-8218-C7CA78BBA1F3}"/>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3105" b="89706" l="9524" r="95895">
                        <a14:foregroundMark x1="63875" y1="8824" x2="73727" y2="9150"/>
                        <a14:foregroundMark x1="73727" y1="9150" x2="74548" y2="6373"/>
                        <a14:foregroundMark x1="73727" y1="3105" x2="73727" y2="3105"/>
                        <a14:foregroundMark x1="89819" y1="35458" x2="89819" y2="38725"/>
                        <a14:foregroundMark x1="93760" y1="56373" x2="95895" y2="60294"/>
                      </a14:backgroundRemoval>
                    </a14:imgEffect>
                  </a14:imgLayer>
                </a14:imgProps>
              </a:ext>
              <a:ext uri="{28A0092B-C50C-407E-A947-70E740481C1C}">
                <a14:useLocalDpi xmlns:a14="http://schemas.microsoft.com/office/drawing/2010/main" val="0"/>
              </a:ext>
            </a:extLst>
          </a:blip>
          <a:srcRect/>
          <a:stretch>
            <a:fillRect/>
          </a:stretch>
        </p:blipFill>
        <p:spPr bwMode="auto">
          <a:xfrm rot="17647613">
            <a:off x="2815834" y="1430528"/>
            <a:ext cx="6824663"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4" descr="83 Deerstalker Hat Illustrations &amp; Clip Art - iStock">
            <a:extLst>
              <a:ext uri="{FF2B5EF4-FFF2-40B4-BE49-F238E27FC236}">
                <a16:creationId xmlns:a16="http://schemas.microsoft.com/office/drawing/2014/main" id="{F0D4EC66-4364-2DDE-92F5-E5C054484970}"/>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3105" b="89706" l="9524" r="95895">
                        <a14:foregroundMark x1="89984" y1="75490" x2="84236" y2="70425"/>
                        <a14:foregroundMark x1="84236" y1="70425" x2="77011" y2="72386"/>
                        <a14:foregroundMark x1="77011" y1="72386" x2="67816" y2="69118"/>
                        <a14:foregroundMark x1="67816" y1="69118" x2="54023" y2="47712"/>
                        <a14:foregroundMark x1="54023" y1="47712" x2="49918" y2="45915"/>
                        <a14:backgroundMark x1="83744" y1="8170" x2="59113" y2="14869"/>
                        <a14:backgroundMark x1="59113" y1="14869" x2="67323" y2="11928"/>
                        <a14:backgroundMark x1="67323" y1="11928" x2="84729" y2="12255"/>
                        <a14:backgroundMark x1="84729" y1="12255" x2="72414" y2="21895"/>
                        <a14:backgroundMark x1="72414" y1="21895" x2="59113" y2="25000"/>
                        <a14:backgroundMark x1="59113" y1="25000" x2="75369" y2="32680"/>
                        <a14:backgroundMark x1="75369" y1="32680" x2="80296" y2="39216"/>
                        <a14:backgroundMark x1="80296" y1="39216" x2="39245" y2="26307"/>
                        <a14:backgroundMark x1="39245" y1="26307" x2="83580" y2="41176"/>
                        <a14:backgroundMark x1="83580" y1="41176" x2="82430" y2="41013"/>
                        <a14:backgroundMark x1="82266" y1="18791" x2="90805" y2="48856"/>
                        <a14:backgroundMark x1="88670" y1="51144" x2="83251" y2="44281"/>
                        <a14:backgroundMark x1="83251" y1="44281" x2="93268" y2="58170"/>
                        <a14:backgroundMark x1="93268" y1="58170" x2="93432" y2="58007"/>
                        <a14:backgroundMark x1="93760" y1="57843" x2="99507" y2="66340"/>
                        <a14:backgroundMark x1="58621" y1="34641" x2="40066" y2="32190"/>
                        <a14:backgroundMark x1="40066" y1="32190" x2="33826" y2="27941"/>
                        <a14:backgroundMark x1="33826" y1="27941" x2="47126" y2="20098"/>
                        <a14:backgroundMark x1="47126" y1="20098" x2="56322" y2="18137"/>
                        <a14:backgroundMark x1="56322" y1="18137" x2="57964" y2="8333"/>
                        <a14:backgroundMark x1="57964" y1="8333" x2="63547" y2="3268"/>
                        <a14:backgroundMark x1="63547" y1="3268" x2="72250" y2="2778"/>
                        <a14:backgroundMark x1="72250" y1="2778" x2="84729" y2="6046"/>
                        <a14:backgroundMark x1="82759" y1="6699" x2="64860" y2="5065"/>
                        <a14:backgroundMark x1="64860" y1="5065" x2="71921" y2="7843"/>
                        <a14:backgroundMark x1="71921" y1="7843" x2="72250" y2="8660"/>
                        <a14:backgroundMark x1="60920" y1="8824" x2="68309" y2="5392"/>
                        <a14:backgroundMark x1="68309" y1="5392" x2="60263" y2="10131"/>
                      </a14:backgroundRemoval>
                    </a14:imgEffect>
                  </a14:imgLayer>
                </a14:imgProps>
              </a:ext>
              <a:ext uri="{28A0092B-C50C-407E-A947-70E740481C1C}">
                <a14:useLocalDpi xmlns:a14="http://schemas.microsoft.com/office/drawing/2010/main" val="0"/>
              </a:ext>
            </a:extLst>
          </a:blip>
          <a:srcRect/>
          <a:stretch>
            <a:fillRect/>
          </a:stretch>
        </p:blipFill>
        <p:spPr bwMode="auto">
          <a:xfrm rot="20700000">
            <a:off x="5865206" y="2884895"/>
            <a:ext cx="2920750" cy="2935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31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294965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NAVEGAÇÃO</a:t>
            </a: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4446667"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DEFINIÇÕES DO PROJETO</a:t>
            </a:r>
          </a:p>
        </p:txBody>
      </p:sp>
      <p:pic>
        <p:nvPicPr>
          <p:cNvPr id="27" name="Imagem 26" descr="Uma imagem com texto&#10;&#10;Descrição gerada automaticamente">
            <a:extLst>
              <a:ext uri="{FF2B5EF4-FFF2-40B4-BE49-F238E27FC236}">
                <a16:creationId xmlns:a16="http://schemas.microsoft.com/office/drawing/2014/main" id="{B6C8936C-7974-CC62-EE55-55969F8C3BD5}"/>
              </a:ext>
            </a:extLst>
          </p:cNvPr>
          <p:cNvPicPr>
            <a:picLocks noChangeAspect="1"/>
          </p:cNvPicPr>
          <p:nvPr/>
        </p:nvPicPr>
        <p:blipFill>
          <a:blip r:embed="rId3"/>
          <a:stretch>
            <a:fillRect/>
          </a:stretch>
        </p:blipFill>
        <p:spPr>
          <a:xfrm>
            <a:off x="1357129" y="1383982"/>
            <a:ext cx="9058496" cy="5133993"/>
          </a:xfrm>
          <a:prstGeom prst="rect">
            <a:avLst/>
          </a:prstGeom>
        </p:spPr>
      </p:pic>
      <p:sp>
        <p:nvSpPr>
          <p:cNvPr id="29" name="Retângulo 28">
            <a:extLst>
              <a:ext uri="{FF2B5EF4-FFF2-40B4-BE49-F238E27FC236}">
                <a16:creationId xmlns:a16="http://schemas.microsoft.com/office/drawing/2014/main" id="{335409CC-280E-8F9A-31A7-12BACA10840A}"/>
              </a:ext>
            </a:extLst>
          </p:cNvPr>
          <p:cNvSpPr/>
          <p:nvPr/>
        </p:nvSpPr>
        <p:spPr>
          <a:xfrm>
            <a:off x="1357129" y="3513563"/>
            <a:ext cx="1486192" cy="333213"/>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pic>
        <p:nvPicPr>
          <p:cNvPr id="31" name="Imagem 30" descr="Uma imagem com texto&#10;&#10;Descrição gerada automaticamente">
            <a:extLst>
              <a:ext uri="{FF2B5EF4-FFF2-40B4-BE49-F238E27FC236}">
                <a16:creationId xmlns:a16="http://schemas.microsoft.com/office/drawing/2014/main" id="{2EEE05AF-B5DB-C97A-6E77-C35374D68463}"/>
              </a:ext>
            </a:extLst>
          </p:cNvPr>
          <p:cNvPicPr>
            <a:picLocks noChangeAspect="1"/>
          </p:cNvPicPr>
          <p:nvPr/>
        </p:nvPicPr>
        <p:blipFill>
          <a:blip r:embed="rId4"/>
          <a:stretch>
            <a:fillRect/>
          </a:stretch>
        </p:blipFill>
        <p:spPr>
          <a:xfrm>
            <a:off x="12602238" y="3717030"/>
            <a:ext cx="4508911" cy="142023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1059302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294965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NAVEGAÇÃO</a:t>
            </a: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4446667"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DEFINIÇÕES DO PROJETO</a:t>
            </a:r>
          </a:p>
        </p:txBody>
      </p:sp>
      <p:pic>
        <p:nvPicPr>
          <p:cNvPr id="27" name="Imagem 26" descr="Uma imagem com texto&#10;&#10;Descrição gerada automaticamente">
            <a:extLst>
              <a:ext uri="{FF2B5EF4-FFF2-40B4-BE49-F238E27FC236}">
                <a16:creationId xmlns:a16="http://schemas.microsoft.com/office/drawing/2014/main" id="{B6C8936C-7974-CC62-EE55-55969F8C3BD5}"/>
              </a:ext>
            </a:extLst>
          </p:cNvPr>
          <p:cNvPicPr>
            <a:picLocks noChangeAspect="1"/>
          </p:cNvPicPr>
          <p:nvPr/>
        </p:nvPicPr>
        <p:blipFill>
          <a:blip r:embed="rId3"/>
          <a:stretch>
            <a:fillRect/>
          </a:stretch>
        </p:blipFill>
        <p:spPr>
          <a:xfrm>
            <a:off x="1357129" y="1383982"/>
            <a:ext cx="9058496" cy="5133993"/>
          </a:xfrm>
          <a:prstGeom prst="rect">
            <a:avLst/>
          </a:prstGeom>
        </p:spPr>
      </p:pic>
      <p:sp>
        <p:nvSpPr>
          <p:cNvPr id="29" name="Retângulo 28">
            <a:extLst>
              <a:ext uri="{FF2B5EF4-FFF2-40B4-BE49-F238E27FC236}">
                <a16:creationId xmlns:a16="http://schemas.microsoft.com/office/drawing/2014/main" id="{335409CC-280E-8F9A-31A7-12BACA10840A}"/>
              </a:ext>
            </a:extLst>
          </p:cNvPr>
          <p:cNvSpPr/>
          <p:nvPr/>
        </p:nvSpPr>
        <p:spPr>
          <a:xfrm>
            <a:off x="1357129" y="3513563"/>
            <a:ext cx="1486192" cy="333213"/>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pic>
        <p:nvPicPr>
          <p:cNvPr id="28" name="Imagem 27" descr="Uma imagem com texto&#10;&#10;Descrição gerada automaticamente">
            <a:extLst>
              <a:ext uri="{FF2B5EF4-FFF2-40B4-BE49-F238E27FC236}">
                <a16:creationId xmlns:a16="http://schemas.microsoft.com/office/drawing/2014/main" id="{4ADD3E44-97EE-CA61-1CBC-F41FD1F46B3D}"/>
              </a:ext>
            </a:extLst>
          </p:cNvPr>
          <p:cNvPicPr>
            <a:picLocks noChangeAspect="1"/>
          </p:cNvPicPr>
          <p:nvPr/>
        </p:nvPicPr>
        <p:blipFill>
          <a:blip r:embed="rId4"/>
          <a:stretch>
            <a:fillRect/>
          </a:stretch>
        </p:blipFill>
        <p:spPr>
          <a:xfrm>
            <a:off x="7200899" y="3809887"/>
            <a:ext cx="4508911" cy="1420238"/>
          </a:xfrm>
          <a:prstGeom prst="rect">
            <a:avLst/>
          </a:prstGeom>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6430202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CaixaDeTexto 102">
            <a:extLst>
              <a:ext uri="{FF2B5EF4-FFF2-40B4-BE49-F238E27FC236}">
                <a16:creationId xmlns:a16="http://schemas.microsoft.com/office/drawing/2014/main" id="{314AEF31-43E9-B240-7293-75CF5AB8361B}"/>
              </a:ext>
            </a:extLst>
          </p:cNvPr>
          <p:cNvSpPr txBox="1"/>
          <p:nvPr/>
        </p:nvSpPr>
        <p:spPr>
          <a:xfrm>
            <a:off x="668903" y="-10288"/>
            <a:ext cx="4699300"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RECOLHA DE DADOS</a:t>
            </a:r>
          </a:p>
        </p:txBody>
      </p:sp>
      <p:sp>
        <p:nvSpPr>
          <p:cNvPr id="104" name="CaixaDeTexto 103">
            <a:extLst>
              <a:ext uri="{FF2B5EF4-FFF2-40B4-BE49-F238E27FC236}">
                <a16:creationId xmlns:a16="http://schemas.microsoft.com/office/drawing/2014/main" id="{FB2D180C-0949-2981-EA72-3A9B2AA32543}"/>
              </a:ext>
            </a:extLst>
          </p:cNvPr>
          <p:cNvSpPr txBox="1"/>
          <p:nvPr/>
        </p:nvSpPr>
        <p:spPr>
          <a:xfrm>
            <a:off x="643970" y="513587"/>
            <a:ext cx="257314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MODALIDADES</a:t>
            </a:r>
          </a:p>
        </p:txBody>
      </p:sp>
      <p:sp>
        <p:nvSpPr>
          <p:cNvPr id="146" name="Retângulo 145">
            <a:extLst>
              <a:ext uri="{FF2B5EF4-FFF2-40B4-BE49-F238E27FC236}">
                <a16:creationId xmlns:a16="http://schemas.microsoft.com/office/drawing/2014/main" id="{94802D07-73BE-F872-D97F-4EA27D100517}"/>
              </a:ext>
            </a:extLst>
          </p:cNvPr>
          <p:cNvSpPr/>
          <p:nvPr/>
        </p:nvSpPr>
        <p:spPr>
          <a:xfrm>
            <a:off x="1587743" y="2666290"/>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Formulários de</a:t>
            </a:r>
          </a:p>
          <a:p>
            <a:pPr algn="ctr"/>
            <a:r>
              <a:rPr lang="pt-PT" sz="2000" dirty="0">
                <a:latin typeface="Roboto" panose="02000000000000000000" pitchFamily="2" charset="0"/>
                <a:ea typeface="Roboto" panose="02000000000000000000" pitchFamily="2" charset="0"/>
                <a:cs typeface="Roboto" panose="02000000000000000000" pitchFamily="2" charset="0"/>
              </a:rPr>
              <a:t>Inserção de Dados</a:t>
            </a:r>
          </a:p>
        </p:txBody>
      </p:sp>
      <p:sp>
        <p:nvSpPr>
          <p:cNvPr id="147" name="Retângulo 146">
            <a:extLst>
              <a:ext uri="{FF2B5EF4-FFF2-40B4-BE49-F238E27FC236}">
                <a16:creationId xmlns:a16="http://schemas.microsoft.com/office/drawing/2014/main" id="{3AD977F4-E35A-80A3-0A7D-0E4BB4CAE0A2}"/>
              </a:ext>
            </a:extLst>
          </p:cNvPr>
          <p:cNvSpPr/>
          <p:nvPr/>
        </p:nvSpPr>
        <p:spPr>
          <a:xfrm>
            <a:off x="1587742" y="3349687"/>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Utilizados pela equipa de investigação na recolha de qualquer tipo de dados</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É necessário login no </a:t>
            </a:r>
            <a:r>
              <a:rPr lang="pt-PT" sz="2000" b="1" dirty="0" err="1">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REDCap</a:t>
            </a: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sp>
        <p:nvSpPr>
          <p:cNvPr id="148" name="Retângulo 147">
            <a:extLst>
              <a:ext uri="{FF2B5EF4-FFF2-40B4-BE49-F238E27FC236}">
                <a16:creationId xmlns:a16="http://schemas.microsoft.com/office/drawing/2014/main" id="{277E701A-7DF1-6209-639B-759F6F019619}"/>
              </a:ext>
            </a:extLst>
          </p:cNvPr>
          <p:cNvSpPr/>
          <p:nvPr/>
        </p:nvSpPr>
        <p:spPr>
          <a:xfrm>
            <a:off x="6917860" y="2666290"/>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Links para</a:t>
            </a:r>
          </a:p>
          <a:p>
            <a:pPr algn="ctr"/>
            <a:r>
              <a:rPr lang="pt-PT" sz="2000" dirty="0">
                <a:latin typeface="Roboto" panose="02000000000000000000" pitchFamily="2" charset="0"/>
                <a:ea typeface="Roboto" panose="02000000000000000000" pitchFamily="2" charset="0"/>
                <a:cs typeface="Roboto" panose="02000000000000000000" pitchFamily="2" charset="0"/>
              </a:rPr>
              <a:t>Inquéritos</a:t>
            </a:r>
          </a:p>
        </p:txBody>
      </p:sp>
      <p:sp>
        <p:nvSpPr>
          <p:cNvPr id="149" name="Retângulo 148">
            <a:extLst>
              <a:ext uri="{FF2B5EF4-FFF2-40B4-BE49-F238E27FC236}">
                <a16:creationId xmlns:a16="http://schemas.microsoft.com/office/drawing/2014/main" id="{69D4AC8A-0E86-E5D3-1993-565441F849BE}"/>
              </a:ext>
            </a:extLst>
          </p:cNvPr>
          <p:cNvSpPr/>
          <p:nvPr/>
        </p:nvSpPr>
        <p:spPr>
          <a:xfrm>
            <a:off x="6917859" y="3349687"/>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Sem necessidade de login</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As respostas podem ser anónimas</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p:txBody>
      </p:sp>
      <p:cxnSp>
        <p:nvCxnSpPr>
          <p:cNvPr id="150" name="Conexão em Ângulos Retos 149">
            <a:extLst>
              <a:ext uri="{FF2B5EF4-FFF2-40B4-BE49-F238E27FC236}">
                <a16:creationId xmlns:a16="http://schemas.microsoft.com/office/drawing/2014/main" id="{EAFADBE8-3189-6F93-DA36-B2066EA81AAA}"/>
              </a:ext>
            </a:extLst>
          </p:cNvPr>
          <p:cNvCxnSpPr>
            <a:cxnSpLocks/>
            <a:endCxn id="146" idx="0"/>
          </p:cNvCxnSpPr>
          <p:nvPr/>
        </p:nvCxnSpPr>
        <p:spPr>
          <a:xfrm rot="5400000">
            <a:off x="3960159" y="525585"/>
            <a:ext cx="1611490" cy="2669921"/>
          </a:xfrm>
          <a:prstGeom prst="bentConnector3">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exão em Ângulos Retos 150">
            <a:extLst>
              <a:ext uri="{FF2B5EF4-FFF2-40B4-BE49-F238E27FC236}">
                <a16:creationId xmlns:a16="http://schemas.microsoft.com/office/drawing/2014/main" id="{DBC5E001-F630-BC09-CA22-3E3DB69356E6}"/>
              </a:ext>
            </a:extLst>
          </p:cNvPr>
          <p:cNvCxnSpPr>
            <a:cxnSpLocks/>
            <a:endCxn id="148" idx="0"/>
          </p:cNvCxnSpPr>
          <p:nvPr/>
        </p:nvCxnSpPr>
        <p:spPr>
          <a:xfrm rot="16200000" flipH="1">
            <a:off x="6625217" y="530447"/>
            <a:ext cx="1611490" cy="2660196"/>
          </a:xfrm>
          <a:prstGeom prst="bentConnector3">
            <a:avLst>
              <a:gd name="adj1" fmla="val 50000"/>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2514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tângulo 145">
            <a:extLst>
              <a:ext uri="{FF2B5EF4-FFF2-40B4-BE49-F238E27FC236}">
                <a16:creationId xmlns:a16="http://schemas.microsoft.com/office/drawing/2014/main" id="{94802D07-73BE-F872-D97F-4EA27D100517}"/>
              </a:ext>
            </a:extLst>
          </p:cNvPr>
          <p:cNvSpPr/>
          <p:nvPr/>
        </p:nvSpPr>
        <p:spPr>
          <a:xfrm>
            <a:off x="1587743" y="2666290"/>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Formulários de</a:t>
            </a:r>
          </a:p>
          <a:p>
            <a:pPr algn="ctr"/>
            <a:r>
              <a:rPr lang="pt-PT" sz="2000" dirty="0">
                <a:latin typeface="Roboto" panose="02000000000000000000" pitchFamily="2" charset="0"/>
                <a:ea typeface="Roboto" panose="02000000000000000000" pitchFamily="2" charset="0"/>
                <a:cs typeface="Roboto" panose="02000000000000000000" pitchFamily="2" charset="0"/>
              </a:rPr>
              <a:t>Inserção de Dados</a:t>
            </a:r>
          </a:p>
        </p:txBody>
      </p:sp>
      <p:sp>
        <p:nvSpPr>
          <p:cNvPr id="147" name="Retângulo 146">
            <a:extLst>
              <a:ext uri="{FF2B5EF4-FFF2-40B4-BE49-F238E27FC236}">
                <a16:creationId xmlns:a16="http://schemas.microsoft.com/office/drawing/2014/main" id="{3AD977F4-E35A-80A3-0A7D-0E4BB4CAE0A2}"/>
              </a:ext>
            </a:extLst>
          </p:cNvPr>
          <p:cNvSpPr/>
          <p:nvPr/>
        </p:nvSpPr>
        <p:spPr>
          <a:xfrm>
            <a:off x="1587742" y="3349687"/>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Inserção dupla de dados</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Status de cada formulário</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Download de PDF (formulário em branco ou preenchido)</a:t>
            </a:r>
          </a:p>
        </p:txBody>
      </p:sp>
      <p:sp>
        <p:nvSpPr>
          <p:cNvPr id="148" name="Retângulo 147">
            <a:extLst>
              <a:ext uri="{FF2B5EF4-FFF2-40B4-BE49-F238E27FC236}">
                <a16:creationId xmlns:a16="http://schemas.microsoft.com/office/drawing/2014/main" id="{277E701A-7DF1-6209-639B-759F6F019619}"/>
              </a:ext>
            </a:extLst>
          </p:cNvPr>
          <p:cNvSpPr/>
          <p:nvPr/>
        </p:nvSpPr>
        <p:spPr>
          <a:xfrm>
            <a:off x="6917860" y="2666290"/>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Links para</a:t>
            </a:r>
          </a:p>
          <a:p>
            <a:pPr algn="ctr"/>
            <a:r>
              <a:rPr lang="pt-PT" sz="2000" dirty="0">
                <a:latin typeface="Roboto" panose="02000000000000000000" pitchFamily="2" charset="0"/>
                <a:ea typeface="Roboto" panose="02000000000000000000" pitchFamily="2" charset="0"/>
                <a:cs typeface="Roboto" panose="02000000000000000000" pitchFamily="2" charset="0"/>
              </a:rPr>
              <a:t>Inquéritos</a:t>
            </a:r>
          </a:p>
        </p:txBody>
      </p:sp>
      <p:sp>
        <p:nvSpPr>
          <p:cNvPr id="149" name="Retângulo 148">
            <a:extLst>
              <a:ext uri="{FF2B5EF4-FFF2-40B4-BE49-F238E27FC236}">
                <a16:creationId xmlns:a16="http://schemas.microsoft.com/office/drawing/2014/main" id="{69D4AC8A-0E86-E5D3-1993-565441F849BE}"/>
              </a:ext>
            </a:extLst>
          </p:cNvPr>
          <p:cNvSpPr/>
          <p:nvPr/>
        </p:nvSpPr>
        <p:spPr>
          <a:xfrm>
            <a:off x="6917859" y="3349687"/>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Acesso via link público ou email</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Maior facilidade de resposta em dispositivo móvel</a:t>
            </a:r>
          </a:p>
        </p:txBody>
      </p:sp>
      <p:cxnSp>
        <p:nvCxnSpPr>
          <p:cNvPr id="150" name="Conexão em Ângulos Retos 149">
            <a:extLst>
              <a:ext uri="{FF2B5EF4-FFF2-40B4-BE49-F238E27FC236}">
                <a16:creationId xmlns:a16="http://schemas.microsoft.com/office/drawing/2014/main" id="{EAFADBE8-3189-6F93-DA36-B2066EA81AAA}"/>
              </a:ext>
            </a:extLst>
          </p:cNvPr>
          <p:cNvCxnSpPr>
            <a:cxnSpLocks/>
            <a:endCxn id="146" idx="0"/>
          </p:cNvCxnSpPr>
          <p:nvPr/>
        </p:nvCxnSpPr>
        <p:spPr>
          <a:xfrm rot="5400000">
            <a:off x="3960159" y="525585"/>
            <a:ext cx="1611490" cy="2669921"/>
          </a:xfrm>
          <a:prstGeom prst="bentConnector3">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exão em Ângulos Retos 150">
            <a:extLst>
              <a:ext uri="{FF2B5EF4-FFF2-40B4-BE49-F238E27FC236}">
                <a16:creationId xmlns:a16="http://schemas.microsoft.com/office/drawing/2014/main" id="{DBC5E001-F630-BC09-CA22-3E3DB69356E6}"/>
              </a:ext>
            </a:extLst>
          </p:cNvPr>
          <p:cNvCxnSpPr>
            <a:cxnSpLocks/>
            <a:endCxn id="148" idx="0"/>
          </p:cNvCxnSpPr>
          <p:nvPr/>
        </p:nvCxnSpPr>
        <p:spPr>
          <a:xfrm rot="16200000" flipH="1">
            <a:off x="6625217" y="530447"/>
            <a:ext cx="1611490" cy="2660196"/>
          </a:xfrm>
          <a:prstGeom prst="bentConnector3">
            <a:avLst>
              <a:gd name="adj1" fmla="val 50000"/>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sp>
        <p:nvSpPr>
          <p:cNvPr id="28" name="CaixaDeTexto 27">
            <a:extLst>
              <a:ext uri="{FF2B5EF4-FFF2-40B4-BE49-F238E27FC236}">
                <a16:creationId xmlns:a16="http://schemas.microsoft.com/office/drawing/2014/main" id="{601F1D40-0A62-932E-2C39-5B14DE3DAB75}"/>
              </a:ext>
            </a:extLst>
          </p:cNvPr>
          <p:cNvSpPr txBox="1"/>
          <p:nvPr/>
        </p:nvSpPr>
        <p:spPr>
          <a:xfrm>
            <a:off x="668903" y="-10288"/>
            <a:ext cx="4699300"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RECOLHA DE DADOS</a:t>
            </a:r>
          </a:p>
        </p:txBody>
      </p:sp>
      <p:sp>
        <p:nvSpPr>
          <p:cNvPr id="29" name="CaixaDeTexto 28">
            <a:extLst>
              <a:ext uri="{FF2B5EF4-FFF2-40B4-BE49-F238E27FC236}">
                <a16:creationId xmlns:a16="http://schemas.microsoft.com/office/drawing/2014/main" id="{9E404017-19E4-1291-C7AC-0BE75F72FE43}"/>
              </a:ext>
            </a:extLst>
          </p:cNvPr>
          <p:cNvSpPr txBox="1"/>
          <p:nvPr/>
        </p:nvSpPr>
        <p:spPr>
          <a:xfrm>
            <a:off x="643970" y="513587"/>
            <a:ext cx="257314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MODALIDADES</a:t>
            </a:r>
          </a:p>
        </p:txBody>
      </p:sp>
      <p:pic>
        <p:nvPicPr>
          <p:cNvPr id="35" name="Picture 2" descr="REDCap Mobile App na App Store">
            <a:extLst>
              <a:ext uri="{FF2B5EF4-FFF2-40B4-BE49-F238E27FC236}">
                <a16:creationId xmlns:a16="http://schemas.microsoft.com/office/drawing/2014/main" id="{36E9C8CA-B1FA-929A-FF9D-7BE882FD605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87707">
            <a:off x="13174650" y="6041933"/>
            <a:ext cx="2508854" cy="13171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44457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tângulo 145">
            <a:extLst>
              <a:ext uri="{FF2B5EF4-FFF2-40B4-BE49-F238E27FC236}">
                <a16:creationId xmlns:a16="http://schemas.microsoft.com/office/drawing/2014/main" id="{94802D07-73BE-F872-D97F-4EA27D100517}"/>
              </a:ext>
            </a:extLst>
          </p:cNvPr>
          <p:cNvSpPr/>
          <p:nvPr/>
        </p:nvSpPr>
        <p:spPr>
          <a:xfrm>
            <a:off x="1587743" y="2666290"/>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Formulários de</a:t>
            </a:r>
          </a:p>
          <a:p>
            <a:pPr algn="ctr"/>
            <a:r>
              <a:rPr lang="pt-PT" sz="2000" dirty="0">
                <a:latin typeface="Roboto" panose="02000000000000000000" pitchFamily="2" charset="0"/>
                <a:ea typeface="Roboto" panose="02000000000000000000" pitchFamily="2" charset="0"/>
                <a:cs typeface="Roboto" panose="02000000000000000000" pitchFamily="2" charset="0"/>
              </a:rPr>
              <a:t>Inserção de Dados</a:t>
            </a:r>
          </a:p>
        </p:txBody>
      </p:sp>
      <p:sp>
        <p:nvSpPr>
          <p:cNvPr id="147" name="Retângulo 146">
            <a:extLst>
              <a:ext uri="{FF2B5EF4-FFF2-40B4-BE49-F238E27FC236}">
                <a16:creationId xmlns:a16="http://schemas.microsoft.com/office/drawing/2014/main" id="{3AD977F4-E35A-80A3-0A7D-0E4BB4CAE0A2}"/>
              </a:ext>
            </a:extLst>
          </p:cNvPr>
          <p:cNvSpPr/>
          <p:nvPr/>
        </p:nvSpPr>
        <p:spPr>
          <a:xfrm>
            <a:off x="1587742" y="3349687"/>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Inserção dupla de dados</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Status de cada formulário</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Download de PDF (formulário em branco ou preenchido)</a:t>
            </a:r>
          </a:p>
        </p:txBody>
      </p:sp>
      <p:sp>
        <p:nvSpPr>
          <p:cNvPr id="148" name="Retângulo 147">
            <a:extLst>
              <a:ext uri="{FF2B5EF4-FFF2-40B4-BE49-F238E27FC236}">
                <a16:creationId xmlns:a16="http://schemas.microsoft.com/office/drawing/2014/main" id="{277E701A-7DF1-6209-639B-759F6F019619}"/>
              </a:ext>
            </a:extLst>
          </p:cNvPr>
          <p:cNvSpPr/>
          <p:nvPr/>
        </p:nvSpPr>
        <p:spPr>
          <a:xfrm>
            <a:off x="6917860" y="2666290"/>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Links para</a:t>
            </a:r>
          </a:p>
          <a:p>
            <a:pPr algn="ctr"/>
            <a:r>
              <a:rPr lang="pt-PT" sz="2000" dirty="0">
                <a:latin typeface="Roboto" panose="02000000000000000000" pitchFamily="2" charset="0"/>
                <a:ea typeface="Roboto" panose="02000000000000000000" pitchFamily="2" charset="0"/>
                <a:cs typeface="Roboto" panose="02000000000000000000" pitchFamily="2" charset="0"/>
              </a:rPr>
              <a:t>Inquéritos</a:t>
            </a:r>
          </a:p>
        </p:txBody>
      </p:sp>
      <p:sp>
        <p:nvSpPr>
          <p:cNvPr id="149" name="Retângulo 148">
            <a:extLst>
              <a:ext uri="{FF2B5EF4-FFF2-40B4-BE49-F238E27FC236}">
                <a16:creationId xmlns:a16="http://schemas.microsoft.com/office/drawing/2014/main" id="{69D4AC8A-0E86-E5D3-1993-565441F849BE}"/>
              </a:ext>
            </a:extLst>
          </p:cNvPr>
          <p:cNvSpPr/>
          <p:nvPr/>
        </p:nvSpPr>
        <p:spPr>
          <a:xfrm>
            <a:off x="6917859" y="3349687"/>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Acesso via link público ou email</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Maior facilidade de resposta em dispositivo móvel</a:t>
            </a:r>
          </a:p>
        </p:txBody>
      </p:sp>
      <p:cxnSp>
        <p:nvCxnSpPr>
          <p:cNvPr id="150" name="Conexão em Ângulos Retos 149">
            <a:extLst>
              <a:ext uri="{FF2B5EF4-FFF2-40B4-BE49-F238E27FC236}">
                <a16:creationId xmlns:a16="http://schemas.microsoft.com/office/drawing/2014/main" id="{EAFADBE8-3189-6F93-DA36-B2066EA81AAA}"/>
              </a:ext>
            </a:extLst>
          </p:cNvPr>
          <p:cNvCxnSpPr>
            <a:cxnSpLocks/>
            <a:endCxn id="146" idx="0"/>
          </p:cNvCxnSpPr>
          <p:nvPr/>
        </p:nvCxnSpPr>
        <p:spPr>
          <a:xfrm rot="5400000">
            <a:off x="3960159" y="525585"/>
            <a:ext cx="1611490" cy="2669921"/>
          </a:xfrm>
          <a:prstGeom prst="bentConnector3">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exão em Ângulos Retos 150">
            <a:extLst>
              <a:ext uri="{FF2B5EF4-FFF2-40B4-BE49-F238E27FC236}">
                <a16:creationId xmlns:a16="http://schemas.microsoft.com/office/drawing/2014/main" id="{DBC5E001-F630-BC09-CA22-3E3DB69356E6}"/>
              </a:ext>
            </a:extLst>
          </p:cNvPr>
          <p:cNvCxnSpPr>
            <a:cxnSpLocks/>
            <a:endCxn id="148" idx="0"/>
          </p:cNvCxnSpPr>
          <p:nvPr/>
        </p:nvCxnSpPr>
        <p:spPr>
          <a:xfrm rot="16200000" flipH="1">
            <a:off x="6625217" y="530447"/>
            <a:ext cx="1611490" cy="2660196"/>
          </a:xfrm>
          <a:prstGeom prst="bentConnector3">
            <a:avLst>
              <a:gd name="adj1" fmla="val 50000"/>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descr="REDCap Mobile App na App Store">
            <a:extLst>
              <a:ext uri="{FF2B5EF4-FFF2-40B4-BE49-F238E27FC236}">
                <a16:creationId xmlns:a16="http://schemas.microsoft.com/office/drawing/2014/main" id="{6A53C59C-F10E-4518-29B4-772F023F52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87707">
            <a:off x="9175241" y="5173595"/>
            <a:ext cx="2508854" cy="1317148"/>
          </a:xfrm>
          <a:prstGeom prst="rect">
            <a:avLst/>
          </a:prstGeom>
          <a:noFill/>
          <a:extLst>
            <a:ext uri="{909E8E84-426E-40DD-AFC4-6F175D3DCCD1}">
              <a14:hiddenFill xmlns:a14="http://schemas.microsoft.com/office/drawing/2010/main">
                <a:solidFill>
                  <a:srgbClr val="FFFFFF"/>
                </a:solidFill>
              </a14:hiddenFill>
            </a:ext>
          </a:extLst>
        </p:spPr>
      </p:pic>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4699300"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RECOLHA DE DADOS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257314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MODALIDADES</a:t>
            </a:r>
          </a:p>
        </p:txBody>
      </p:sp>
    </p:spTree>
    <p:extLst>
      <p:ext uri="{BB962C8B-B14F-4D97-AF65-F5344CB8AC3E}">
        <p14:creationId xmlns:p14="http://schemas.microsoft.com/office/powerpoint/2010/main" val="2486941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tângulo 145">
            <a:extLst>
              <a:ext uri="{FF2B5EF4-FFF2-40B4-BE49-F238E27FC236}">
                <a16:creationId xmlns:a16="http://schemas.microsoft.com/office/drawing/2014/main" id="{94802D07-73BE-F872-D97F-4EA27D100517}"/>
              </a:ext>
            </a:extLst>
          </p:cNvPr>
          <p:cNvSpPr/>
          <p:nvPr/>
        </p:nvSpPr>
        <p:spPr>
          <a:xfrm>
            <a:off x="1421682" y="-3707826"/>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Formulários de</a:t>
            </a:r>
          </a:p>
          <a:p>
            <a:pPr algn="ctr"/>
            <a:r>
              <a:rPr lang="pt-PT" sz="2000" dirty="0">
                <a:latin typeface="Roboto" panose="02000000000000000000" pitchFamily="2" charset="0"/>
                <a:ea typeface="Roboto" panose="02000000000000000000" pitchFamily="2" charset="0"/>
                <a:cs typeface="Roboto" panose="02000000000000000000" pitchFamily="2" charset="0"/>
              </a:rPr>
              <a:t>Inserção de Dados</a:t>
            </a:r>
          </a:p>
        </p:txBody>
      </p:sp>
      <p:sp>
        <p:nvSpPr>
          <p:cNvPr id="147" name="Retângulo 146">
            <a:extLst>
              <a:ext uri="{FF2B5EF4-FFF2-40B4-BE49-F238E27FC236}">
                <a16:creationId xmlns:a16="http://schemas.microsoft.com/office/drawing/2014/main" id="{3AD977F4-E35A-80A3-0A7D-0E4BB4CAE0A2}"/>
              </a:ext>
            </a:extLst>
          </p:cNvPr>
          <p:cNvSpPr/>
          <p:nvPr/>
        </p:nvSpPr>
        <p:spPr>
          <a:xfrm>
            <a:off x="1421681" y="-3024429"/>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Inserção dupla de dados</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Status de cada formulário</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Download de PDF (formulário em branco ou preenchido)</a:t>
            </a:r>
          </a:p>
        </p:txBody>
      </p:sp>
      <p:sp>
        <p:nvSpPr>
          <p:cNvPr id="148" name="Retângulo 147">
            <a:extLst>
              <a:ext uri="{FF2B5EF4-FFF2-40B4-BE49-F238E27FC236}">
                <a16:creationId xmlns:a16="http://schemas.microsoft.com/office/drawing/2014/main" id="{277E701A-7DF1-6209-639B-759F6F019619}"/>
              </a:ext>
            </a:extLst>
          </p:cNvPr>
          <p:cNvSpPr/>
          <p:nvPr/>
        </p:nvSpPr>
        <p:spPr>
          <a:xfrm>
            <a:off x="6751799" y="-3707826"/>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Links para</a:t>
            </a:r>
          </a:p>
          <a:p>
            <a:pPr algn="ctr"/>
            <a:r>
              <a:rPr lang="pt-PT" sz="2000" dirty="0">
                <a:latin typeface="Roboto" panose="02000000000000000000" pitchFamily="2" charset="0"/>
                <a:ea typeface="Roboto" panose="02000000000000000000" pitchFamily="2" charset="0"/>
                <a:cs typeface="Roboto" panose="02000000000000000000" pitchFamily="2" charset="0"/>
              </a:rPr>
              <a:t>Inquéritos</a:t>
            </a:r>
          </a:p>
        </p:txBody>
      </p:sp>
      <p:sp>
        <p:nvSpPr>
          <p:cNvPr id="149" name="Retângulo 148">
            <a:extLst>
              <a:ext uri="{FF2B5EF4-FFF2-40B4-BE49-F238E27FC236}">
                <a16:creationId xmlns:a16="http://schemas.microsoft.com/office/drawing/2014/main" id="{69D4AC8A-0E86-E5D3-1993-565441F849BE}"/>
              </a:ext>
            </a:extLst>
          </p:cNvPr>
          <p:cNvSpPr/>
          <p:nvPr/>
        </p:nvSpPr>
        <p:spPr>
          <a:xfrm>
            <a:off x="6751798" y="-3024429"/>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Acesso via link público ou email</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Maior facilidade de resposta em dispositivo móvel</a:t>
            </a:r>
          </a:p>
        </p:txBody>
      </p:sp>
      <p:cxnSp>
        <p:nvCxnSpPr>
          <p:cNvPr id="150" name="Conexão em Ângulos Retos 149">
            <a:extLst>
              <a:ext uri="{FF2B5EF4-FFF2-40B4-BE49-F238E27FC236}">
                <a16:creationId xmlns:a16="http://schemas.microsoft.com/office/drawing/2014/main" id="{EAFADBE8-3189-6F93-DA36-B2066EA81AAA}"/>
              </a:ext>
            </a:extLst>
          </p:cNvPr>
          <p:cNvCxnSpPr>
            <a:cxnSpLocks/>
            <a:endCxn id="146" idx="0"/>
          </p:cNvCxnSpPr>
          <p:nvPr/>
        </p:nvCxnSpPr>
        <p:spPr>
          <a:xfrm rot="5400000">
            <a:off x="3794098" y="-5848531"/>
            <a:ext cx="1611490" cy="2669921"/>
          </a:xfrm>
          <a:prstGeom prst="bentConnector3">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exão em Ângulos Retos 150">
            <a:extLst>
              <a:ext uri="{FF2B5EF4-FFF2-40B4-BE49-F238E27FC236}">
                <a16:creationId xmlns:a16="http://schemas.microsoft.com/office/drawing/2014/main" id="{DBC5E001-F630-BC09-CA22-3E3DB69356E6}"/>
              </a:ext>
            </a:extLst>
          </p:cNvPr>
          <p:cNvCxnSpPr>
            <a:cxnSpLocks/>
            <a:endCxn id="148" idx="0"/>
          </p:cNvCxnSpPr>
          <p:nvPr/>
        </p:nvCxnSpPr>
        <p:spPr>
          <a:xfrm rot="16200000" flipH="1">
            <a:off x="6459156" y="-5843669"/>
            <a:ext cx="1611490" cy="2660196"/>
          </a:xfrm>
          <a:prstGeom prst="bentConnector3">
            <a:avLst>
              <a:gd name="adj1" fmla="val 50000"/>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descr="REDCap Mobile App na App Store">
            <a:extLst>
              <a:ext uri="{FF2B5EF4-FFF2-40B4-BE49-F238E27FC236}">
                <a16:creationId xmlns:a16="http://schemas.microsoft.com/office/drawing/2014/main" id="{6A53C59C-F10E-4518-29B4-772F023F52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87707">
            <a:off x="9009180" y="-1200521"/>
            <a:ext cx="2508854" cy="1317148"/>
          </a:xfrm>
          <a:prstGeom prst="rect">
            <a:avLst/>
          </a:prstGeom>
          <a:noFill/>
          <a:extLst>
            <a:ext uri="{909E8E84-426E-40DD-AFC4-6F175D3DCCD1}">
              <a14:hiddenFill xmlns:a14="http://schemas.microsoft.com/office/drawing/2010/main">
                <a:solidFill>
                  <a:srgbClr val="FFFFFF"/>
                </a:solidFill>
              </a14:hiddenFill>
            </a:ext>
          </a:extLst>
        </p:spPr>
      </p:pic>
      <p:sp>
        <p:nvSpPr>
          <p:cNvPr id="33" name="Retângulo 32">
            <a:extLst>
              <a:ext uri="{FF2B5EF4-FFF2-40B4-BE49-F238E27FC236}">
                <a16:creationId xmlns:a16="http://schemas.microsoft.com/office/drawing/2014/main" id="{E747B3A8-E339-0AA8-DD21-F6A5503F0790}"/>
              </a:ext>
            </a:extLst>
          </p:cNvPr>
          <p:cNvSpPr/>
          <p:nvPr/>
        </p:nvSpPr>
        <p:spPr>
          <a:xfrm>
            <a:off x="1421681" y="-2994883"/>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Inserção dupla de dados</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Status de cada formulário</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Download de PDF (formulário em branco ou preenchido)</a:t>
            </a:r>
          </a:p>
        </p:txBody>
      </p:sp>
      <p:sp>
        <p:nvSpPr>
          <p:cNvPr id="35" name="Retângulo 34">
            <a:extLst>
              <a:ext uri="{FF2B5EF4-FFF2-40B4-BE49-F238E27FC236}">
                <a16:creationId xmlns:a16="http://schemas.microsoft.com/office/drawing/2014/main" id="{FC0BFC20-1CCB-3A90-91A3-404FF16123FB}"/>
              </a:ext>
            </a:extLst>
          </p:cNvPr>
          <p:cNvSpPr/>
          <p:nvPr/>
        </p:nvSpPr>
        <p:spPr>
          <a:xfrm>
            <a:off x="6751798" y="-2994883"/>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Acesso via link público ou email</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Maior facilidade de resposta em dispositivo móvel</a:t>
            </a:r>
          </a:p>
        </p:txBody>
      </p:sp>
      <p:sp>
        <p:nvSpPr>
          <p:cNvPr id="38" name="Retângulo 37">
            <a:extLst>
              <a:ext uri="{FF2B5EF4-FFF2-40B4-BE49-F238E27FC236}">
                <a16:creationId xmlns:a16="http://schemas.microsoft.com/office/drawing/2014/main" id="{9FE5A1CD-6137-74DD-111B-88F9C411CF77}"/>
              </a:ext>
            </a:extLst>
          </p:cNvPr>
          <p:cNvSpPr/>
          <p:nvPr/>
        </p:nvSpPr>
        <p:spPr>
          <a:xfrm>
            <a:off x="1421681" y="-810686"/>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Web Designer</a:t>
            </a:r>
          </a:p>
        </p:txBody>
      </p:sp>
      <p:sp>
        <p:nvSpPr>
          <p:cNvPr id="39" name="Retângulo 38">
            <a:extLst>
              <a:ext uri="{FF2B5EF4-FFF2-40B4-BE49-F238E27FC236}">
                <a16:creationId xmlns:a16="http://schemas.microsoft.com/office/drawing/2014/main" id="{16B46D2B-4E80-4426-4121-49F665F61874}"/>
              </a:ext>
            </a:extLst>
          </p:cNvPr>
          <p:cNvSpPr/>
          <p:nvPr/>
        </p:nvSpPr>
        <p:spPr>
          <a:xfrm>
            <a:off x="6751798" y="-810686"/>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Upload de</a:t>
            </a:r>
          </a:p>
          <a:p>
            <a:pPr algn="ctr"/>
            <a:r>
              <a:rPr lang="pt-PT" sz="2000" dirty="0">
                <a:latin typeface="Roboto" panose="02000000000000000000" pitchFamily="2" charset="0"/>
                <a:ea typeface="Roboto" panose="02000000000000000000" pitchFamily="2" charset="0"/>
                <a:cs typeface="Roboto" panose="02000000000000000000" pitchFamily="2" charset="0"/>
              </a:rPr>
              <a:t>Data </a:t>
            </a:r>
            <a:r>
              <a:rPr lang="pt-PT" sz="2000" dirty="0" err="1">
                <a:latin typeface="Roboto" panose="02000000000000000000" pitchFamily="2" charset="0"/>
                <a:ea typeface="Roboto" panose="02000000000000000000" pitchFamily="2" charset="0"/>
                <a:cs typeface="Roboto" panose="02000000000000000000" pitchFamily="2" charset="0"/>
              </a:rPr>
              <a:t>Dictionary</a:t>
            </a:r>
            <a:endParaRPr lang="pt-PT" sz="2000" dirty="0">
              <a:latin typeface="Roboto" panose="02000000000000000000" pitchFamily="2" charset="0"/>
              <a:ea typeface="Roboto" panose="02000000000000000000" pitchFamily="2" charset="0"/>
              <a:cs typeface="Roboto" panose="02000000000000000000" pitchFamily="2" charset="0"/>
            </a:endParaRPr>
          </a:p>
        </p:txBody>
      </p:sp>
      <p:cxnSp>
        <p:nvCxnSpPr>
          <p:cNvPr id="40" name="Conexão em Ângulos Retos 39">
            <a:extLst>
              <a:ext uri="{FF2B5EF4-FFF2-40B4-BE49-F238E27FC236}">
                <a16:creationId xmlns:a16="http://schemas.microsoft.com/office/drawing/2014/main" id="{E16648A2-10C2-30C8-666F-CEA2FADE82FB}"/>
              </a:ext>
            </a:extLst>
          </p:cNvPr>
          <p:cNvCxnSpPr>
            <a:cxnSpLocks/>
            <a:endCxn id="38" idx="0"/>
          </p:cNvCxnSpPr>
          <p:nvPr/>
        </p:nvCxnSpPr>
        <p:spPr>
          <a:xfrm rot="5400000">
            <a:off x="3794097" y="-2951391"/>
            <a:ext cx="1611490" cy="2669921"/>
          </a:xfrm>
          <a:prstGeom prst="bentConnector3">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exão em Ângulos Retos 40">
            <a:extLst>
              <a:ext uri="{FF2B5EF4-FFF2-40B4-BE49-F238E27FC236}">
                <a16:creationId xmlns:a16="http://schemas.microsoft.com/office/drawing/2014/main" id="{87B93BFA-EFF6-17B8-412E-D5D6109CF4B3}"/>
              </a:ext>
            </a:extLst>
          </p:cNvPr>
          <p:cNvCxnSpPr>
            <a:cxnSpLocks/>
            <a:endCxn id="39" idx="0"/>
          </p:cNvCxnSpPr>
          <p:nvPr/>
        </p:nvCxnSpPr>
        <p:spPr>
          <a:xfrm rot="16200000" flipH="1">
            <a:off x="6459155" y="-2946529"/>
            <a:ext cx="1611490" cy="2660196"/>
          </a:xfrm>
          <a:prstGeom prst="bentConnector3">
            <a:avLst>
              <a:gd name="adj1" fmla="val 50000"/>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sp>
        <p:nvSpPr>
          <p:cNvPr id="43" name="CaixaDeTexto 42">
            <a:extLst>
              <a:ext uri="{FF2B5EF4-FFF2-40B4-BE49-F238E27FC236}">
                <a16:creationId xmlns:a16="http://schemas.microsoft.com/office/drawing/2014/main" id="{34709BC6-262E-FA86-0D0A-15C93689FC47}"/>
              </a:ext>
            </a:extLst>
          </p:cNvPr>
          <p:cNvSpPr txBox="1"/>
          <p:nvPr/>
        </p:nvSpPr>
        <p:spPr>
          <a:xfrm>
            <a:off x="668903" y="-10288"/>
            <a:ext cx="4699300"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RECOLHA DE DADOS</a:t>
            </a:r>
          </a:p>
        </p:txBody>
      </p:sp>
      <p:sp>
        <p:nvSpPr>
          <p:cNvPr id="44" name="CaixaDeTexto 43">
            <a:extLst>
              <a:ext uri="{FF2B5EF4-FFF2-40B4-BE49-F238E27FC236}">
                <a16:creationId xmlns:a16="http://schemas.microsoft.com/office/drawing/2014/main" id="{8254FA9F-6DBC-CB3C-C3F9-A30E4FAEBA7D}"/>
              </a:ext>
            </a:extLst>
          </p:cNvPr>
          <p:cNvSpPr txBox="1"/>
          <p:nvPr/>
        </p:nvSpPr>
        <p:spPr>
          <a:xfrm>
            <a:off x="643970" y="513587"/>
            <a:ext cx="257314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MODALIDADES</a:t>
            </a:r>
          </a:p>
        </p:txBody>
      </p:sp>
    </p:spTree>
    <p:extLst>
      <p:ext uri="{BB962C8B-B14F-4D97-AF65-F5344CB8AC3E}">
        <p14:creationId xmlns:p14="http://schemas.microsoft.com/office/powerpoint/2010/main" val="3424849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tângulo 145">
            <a:extLst>
              <a:ext uri="{FF2B5EF4-FFF2-40B4-BE49-F238E27FC236}">
                <a16:creationId xmlns:a16="http://schemas.microsoft.com/office/drawing/2014/main" id="{94802D07-73BE-F872-D97F-4EA27D100517}"/>
              </a:ext>
            </a:extLst>
          </p:cNvPr>
          <p:cNvSpPr/>
          <p:nvPr/>
        </p:nvSpPr>
        <p:spPr>
          <a:xfrm>
            <a:off x="1421682" y="-3707826"/>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Formulários de</a:t>
            </a:r>
          </a:p>
          <a:p>
            <a:pPr algn="ctr"/>
            <a:r>
              <a:rPr lang="pt-PT" sz="2000" dirty="0">
                <a:latin typeface="Roboto" panose="02000000000000000000" pitchFamily="2" charset="0"/>
                <a:ea typeface="Roboto" panose="02000000000000000000" pitchFamily="2" charset="0"/>
                <a:cs typeface="Roboto" panose="02000000000000000000" pitchFamily="2" charset="0"/>
              </a:rPr>
              <a:t>Inserção de Dados</a:t>
            </a:r>
          </a:p>
        </p:txBody>
      </p:sp>
      <p:sp>
        <p:nvSpPr>
          <p:cNvPr id="147" name="Retângulo 146">
            <a:extLst>
              <a:ext uri="{FF2B5EF4-FFF2-40B4-BE49-F238E27FC236}">
                <a16:creationId xmlns:a16="http://schemas.microsoft.com/office/drawing/2014/main" id="{3AD977F4-E35A-80A3-0A7D-0E4BB4CAE0A2}"/>
              </a:ext>
            </a:extLst>
          </p:cNvPr>
          <p:cNvSpPr/>
          <p:nvPr/>
        </p:nvSpPr>
        <p:spPr>
          <a:xfrm>
            <a:off x="1421681" y="-3024429"/>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Inserção dupla de dados</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Status de cada formulário</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Download de PDF (formulário em branco ou preenchido)</a:t>
            </a:r>
          </a:p>
        </p:txBody>
      </p:sp>
      <p:sp>
        <p:nvSpPr>
          <p:cNvPr id="148" name="Retângulo 147">
            <a:extLst>
              <a:ext uri="{FF2B5EF4-FFF2-40B4-BE49-F238E27FC236}">
                <a16:creationId xmlns:a16="http://schemas.microsoft.com/office/drawing/2014/main" id="{277E701A-7DF1-6209-639B-759F6F019619}"/>
              </a:ext>
            </a:extLst>
          </p:cNvPr>
          <p:cNvSpPr/>
          <p:nvPr/>
        </p:nvSpPr>
        <p:spPr>
          <a:xfrm>
            <a:off x="6751799" y="-3707826"/>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Links para</a:t>
            </a:r>
          </a:p>
          <a:p>
            <a:pPr algn="ctr"/>
            <a:r>
              <a:rPr lang="pt-PT" sz="2000" dirty="0">
                <a:latin typeface="Roboto" panose="02000000000000000000" pitchFamily="2" charset="0"/>
                <a:ea typeface="Roboto" panose="02000000000000000000" pitchFamily="2" charset="0"/>
                <a:cs typeface="Roboto" panose="02000000000000000000" pitchFamily="2" charset="0"/>
              </a:rPr>
              <a:t>Inquéritos</a:t>
            </a:r>
          </a:p>
        </p:txBody>
      </p:sp>
      <p:sp>
        <p:nvSpPr>
          <p:cNvPr id="149" name="Retângulo 148">
            <a:extLst>
              <a:ext uri="{FF2B5EF4-FFF2-40B4-BE49-F238E27FC236}">
                <a16:creationId xmlns:a16="http://schemas.microsoft.com/office/drawing/2014/main" id="{69D4AC8A-0E86-E5D3-1993-565441F849BE}"/>
              </a:ext>
            </a:extLst>
          </p:cNvPr>
          <p:cNvSpPr/>
          <p:nvPr/>
        </p:nvSpPr>
        <p:spPr>
          <a:xfrm>
            <a:off x="6751798" y="-3024429"/>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Acesso via link público ou email</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Maior facilidade de resposta em dispositivo móvel</a:t>
            </a:r>
          </a:p>
        </p:txBody>
      </p:sp>
      <p:cxnSp>
        <p:nvCxnSpPr>
          <p:cNvPr id="150" name="Conexão em Ângulos Retos 149">
            <a:extLst>
              <a:ext uri="{FF2B5EF4-FFF2-40B4-BE49-F238E27FC236}">
                <a16:creationId xmlns:a16="http://schemas.microsoft.com/office/drawing/2014/main" id="{EAFADBE8-3189-6F93-DA36-B2066EA81AAA}"/>
              </a:ext>
            </a:extLst>
          </p:cNvPr>
          <p:cNvCxnSpPr>
            <a:cxnSpLocks/>
            <a:endCxn id="146" idx="0"/>
          </p:cNvCxnSpPr>
          <p:nvPr/>
        </p:nvCxnSpPr>
        <p:spPr>
          <a:xfrm rot="5400000">
            <a:off x="3794098" y="-5848531"/>
            <a:ext cx="1611490" cy="2669921"/>
          </a:xfrm>
          <a:prstGeom prst="bentConnector3">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cxnSp>
        <p:nvCxnSpPr>
          <p:cNvPr id="151" name="Conexão em Ângulos Retos 150">
            <a:extLst>
              <a:ext uri="{FF2B5EF4-FFF2-40B4-BE49-F238E27FC236}">
                <a16:creationId xmlns:a16="http://schemas.microsoft.com/office/drawing/2014/main" id="{DBC5E001-F630-BC09-CA22-3E3DB69356E6}"/>
              </a:ext>
            </a:extLst>
          </p:cNvPr>
          <p:cNvCxnSpPr>
            <a:cxnSpLocks/>
            <a:endCxn id="148" idx="0"/>
          </p:cNvCxnSpPr>
          <p:nvPr/>
        </p:nvCxnSpPr>
        <p:spPr>
          <a:xfrm rot="16200000" flipH="1">
            <a:off x="6459156" y="-5843669"/>
            <a:ext cx="1611490" cy="2660196"/>
          </a:xfrm>
          <a:prstGeom prst="bentConnector3">
            <a:avLst>
              <a:gd name="adj1" fmla="val 50000"/>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 descr="REDCap Mobile App na App Store">
            <a:extLst>
              <a:ext uri="{FF2B5EF4-FFF2-40B4-BE49-F238E27FC236}">
                <a16:creationId xmlns:a16="http://schemas.microsoft.com/office/drawing/2014/main" id="{6A53C59C-F10E-4518-29B4-772F023F524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987707">
            <a:off x="9009180" y="-1200521"/>
            <a:ext cx="2508854" cy="1317148"/>
          </a:xfrm>
          <a:prstGeom prst="rect">
            <a:avLst/>
          </a:prstGeom>
          <a:noFill/>
          <a:extLst>
            <a:ext uri="{909E8E84-426E-40DD-AFC4-6F175D3DCCD1}">
              <a14:hiddenFill xmlns:a14="http://schemas.microsoft.com/office/drawing/2010/main">
                <a:solidFill>
                  <a:srgbClr val="FFFFFF"/>
                </a:solidFill>
              </a14:hiddenFill>
            </a:ext>
          </a:extLst>
        </p:spPr>
      </p:pic>
      <p:sp>
        <p:nvSpPr>
          <p:cNvPr id="32" name="Retângulo 31">
            <a:extLst>
              <a:ext uri="{FF2B5EF4-FFF2-40B4-BE49-F238E27FC236}">
                <a16:creationId xmlns:a16="http://schemas.microsoft.com/office/drawing/2014/main" id="{EF8E06FE-1919-B421-1E1D-8DD5EE31B706}"/>
              </a:ext>
            </a:extLst>
          </p:cNvPr>
          <p:cNvSpPr/>
          <p:nvPr/>
        </p:nvSpPr>
        <p:spPr>
          <a:xfrm>
            <a:off x="1582879" y="2665375"/>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Web Designer</a:t>
            </a:r>
          </a:p>
        </p:txBody>
      </p:sp>
      <p:sp>
        <p:nvSpPr>
          <p:cNvPr id="34" name="Retângulo 33">
            <a:extLst>
              <a:ext uri="{FF2B5EF4-FFF2-40B4-BE49-F238E27FC236}">
                <a16:creationId xmlns:a16="http://schemas.microsoft.com/office/drawing/2014/main" id="{F53C4BE3-E2F4-EB2D-1283-33D1261CAA31}"/>
              </a:ext>
            </a:extLst>
          </p:cNvPr>
          <p:cNvSpPr/>
          <p:nvPr/>
        </p:nvSpPr>
        <p:spPr>
          <a:xfrm>
            <a:off x="6912996" y="2665375"/>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Upload de</a:t>
            </a:r>
          </a:p>
          <a:p>
            <a:pPr algn="ctr"/>
            <a:r>
              <a:rPr lang="pt-PT" sz="2000" dirty="0">
                <a:latin typeface="Roboto" panose="02000000000000000000" pitchFamily="2" charset="0"/>
                <a:ea typeface="Roboto" panose="02000000000000000000" pitchFamily="2" charset="0"/>
                <a:cs typeface="Roboto" panose="02000000000000000000" pitchFamily="2" charset="0"/>
              </a:rPr>
              <a:t>Data </a:t>
            </a:r>
            <a:r>
              <a:rPr lang="pt-PT" sz="2000" dirty="0" err="1">
                <a:latin typeface="Roboto" panose="02000000000000000000" pitchFamily="2" charset="0"/>
                <a:ea typeface="Roboto" panose="02000000000000000000" pitchFamily="2" charset="0"/>
                <a:cs typeface="Roboto" panose="02000000000000000000" pitchFamily="2" charset="0"/>
              </a:rPr>
              <a:t>Dictionary</a:t>
            </a:r>
            <a:endParaRPr lang="pt-PT" sz="2000" dirty="0">
              <a:latin typeface="Roboto" panose="02000000000000000000" pitchFamily="2" charset="0"/>
              <a:ea typeface="Roboto" panose="02000000000000000000" pitchFamily="2" charset="0"/>
              <a:cs typeface="Roboto" panose="02000000000000000000" pitchFamily="2" charset="0"/>
            </a:endParaRPr>
          </a:p>
        </p:txBody>
      </p:sp>
      <p:cxnSp>
        <p:nvCxnSpPr>
          <p:cNvPr id="36" name="Conexão em Ângulos Retos 35">
            <a:extLst>
              <a:ext uri="{FF2B5EF4-FFF2-40B4-BE49-F238E27FC236}">
                <a16:creationId xmlns:a16="http://schemas.microsoft.com/office/drawing/2014/main" id="{4D847C79-0108-9BF2-B12F-439AC908E7F9}"/>
              </a:ext>
            </a:extLst>
          </p:cNvPr>
          <p:cNvCxnSpPr>
            <a:cxnSpLocks/>
            <a:endCxn id="32" idx="0"/>
          </p:cNvCxnSpPr>
          <p:nvPr/>
        </p:nvCxnSpPr>
        <p:spPr>
          <a:xfrm rot="5400000">
            <a:off x="3955295" y="524670"/>
            <a:ext cx="1611490" cy="2669921"/>
          </a:xfrm>
          <a:prstGeom prst="bentConnector3">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exão em Ângulos Retos 36">
            <a:extLst>
              <a:ext uri="{FF2B5EF4-FFF2-40B4-BE49-F238E27FC236}">
                <a16:creationId xmlns:a16="http://schemas.microsoft.com/office/drawing/2014/main" id="{6B682BC1-C54C-8CB6-EDB2-0B868ED5A236}"/>
              </a:ext>
            </a:extLst>
          </p:cNvPr>
          <p:cNvCxnSpPr>
            <a:cxnSpLocks/>
            <a:endCxn id="34" idx="0"/>
          </p:cNvCxnSpPr>
          <p:nvPr/>
        </p:nvCxnSpPr>
        <p:spPr>
          <a:xfrm rot="16200000" flipH="1">
            <a:off x="6620353" y="529532"/>
            <a:ext cx="1611490" cy="2660196"/>
          </a:xfrm>
          <a:prstGeom prst="bentConnector3">
            <a:avLst>
              <a:gd name="adj1" fmla="val 50000"/>
            </a:avLst>
          </a:prstGeom>
          <a:ln w="76200">
            <a:solidFill>
              <a:srgbClr val="7C8AB9"/>
            </a:solidFill>
            <a:tailEnd type="triangle"/>
          </a:ln>
        </p:spPr>
        <p:style>
          <a:lnRef idx="1">
            <a:schemeClr val="accent1"/>
          </a:lnRef>
          <a:fillRef idx="0">
            <a:schemeClr val="accent1"/>
          </a:fillRef>
          <a:effectRef idx="0">
            <a:schemeClr val="accent1"/>
          </a:effectRef>
          <a:fontRef idx="minor">
            <a:schemeClr val="tx1"/>
          </a:fontRef>
        </p:style>
      </p:cxnSp>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699300"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RECOLHA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57314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MODALIDADES</a:t>
            </a:r>
          </a:p>
        </p:txBody>
      </p:sp>
      <p:pic>
        <p:nvPicPr>
          <p:cNvPr id="44" name="Imagem 43">
            <a:extLst>
              <a:ext uri="{FF2B5EF4-FFF2-40B4-BE49-F238E27FC236}">
                <a16:creationId xmlns:a16="http://schemas.microsoft.com/office/drawing/2014/main" id="{6156E07C-B014-50D4-542D-0014424F8E18}"/>
              </a:ext>
            </a:extLst>
          </p:cNvPr>
          <p:cNvPicPr>
            <a:picLocks noChangeAspect="1"/>
          </p:cNvPicPr>
          <p:nvPr/>
        </p:nvPicPr>
        <p:blipFill rotWithShape="1">
          <a:blip r:embed="rId5"/>
          <a:srcRect l="25277" t="14698" r="10973" b="19641"/>
          <a:stretch/>
        </p:blipFill>
        <p:spPr>
          <a:xfrm>
            <a:off x="1643839" y="3530901"/>
            <a:ext cx="3686400" cy="1799027"/>
          </a:xfrm>
          <a:prstGeom prst="rect">
            <a:avLst/>
          </a:prstGeom>
        </p:spPr>
      </p:pic>
      <p:pic>
        <p:nvPicPr>
          <p:cNvPr id="7170" name="Picture 2" descr="Green csv icon - Free green file icons">
            <a:extLst>
              <a:ext uri="{FF2B5EF4-FFF2-40B4-BE49-F238E27FC236}">
                <a16:creationId xmlns:a16="http://schemas.microsoft.com/office/drawing/2014/main" id="{F6C23396-36CD-08DF-3220-CB326B82A41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87516" y="3423464"/>
            <a:ext cx="1805124" cy="1805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7073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52024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CONSTRUÇÃO</a:t>
            </a:r>
          </a:p>
        </p:txBody>
      </p:sp>
      <p:pic>
        <p:nvPicPr>
          <p:cNvPr id="30" name="Imagem 29" descr="Uma imagem com texto&#10;&#10;Descrição gerada automaticamente">
            <a:extLst>
              <a:ext uri="{FF2B5EF4-FFF2-40B4-BE49-F238E27FC236}">
                <a16:creationId xmlns:a16="http://schemas.microsoft.com/office/drawing/2014/main" id="{F2E3F4C8-7871-4DAC-3CB6-CF9565217B11}"/>
              </a:ext>
            </a:extLst>
          </p:cNvPr>
          <p:cNvPicPr>
            <a:picLocks noChangeAspect="1"/>
          </p:cNvPicPr>
          <p:nvPr/>
        </p:nvPicPr>
        <p:blipFill>
          <a:blip r:embed="rId3"/>
          <a:stretch>
            <a:fillRect/>
          </a:stretch>
        </p:blipFill>
        <p:spPr>
          <a:xfrm>
            <a:off x="734642" y="1409376"/>
            <a:ext cx="10722716" cy="5093290"/>
          </a:xfrm>
          <a:prstGeom prst="rect">
            <a:avLst/>
          </a:prstGeom>
        </p:spPr>
      </p:pic>
      <p:sp>
        <p:nvSpPr>
          <p:cNvPr id="31" name="Retângulo 30">
            <a:extLst>
              <a:ext uri="{FF2B5EF4-FFF2-40B4-BE49-F238E27FC236}">
                <a16:creationId xmlns:a16="http://schemas.microsoft.com/office/drawing/2014/main" id="{D9DDD75D-A6C2-2689-5665-F4636BFEA07F}"/>
              </a:ext>
            </a:extLst>
          </p:cNvPr>
          <p:cNvSpPr/>
          <p:nvPr/>
        </p:nvSpPr>
        <p:spPr>
          <a:xfrm>
            <a:off x="734642" y="2922665"/>
            <a:ext cx="839925" cy="248063"/>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42588825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52024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CONSTRUÇÃO</a:t>
            </a:r>
          </a:p>
        </p:txBody>
      </p:sp>
      <p:pic>
        <p:nvPicPr>
          <p:cNvPr id="30" name="Imagem 29" descr="Uma imagem com texto&#10;&#10;Descrição gerada automaticamente">
            <a:extLst>
              <a:ext uri="{FF2B5EF4-FFF2-40B4-BE49-F238E27FC236}">
                <a16:creationId xmlns:a16="http://schemas.microsoft.com/office/drawing/2014/main" id="{F2E3F4C8-7871-4DAC-3CB6-CF9565217B11}"/>
              </a:ext>
            </a:extLst>
          </p:cNvPr>
          <p:cNvPicPr>
            <a:picLocks noChangeAspect="1"/>
          </p:cNvPicPr>
          <p:nvPr/>
        </p:nvPicPr>
        <p:blipFill>
          <a:blip r:embed="rId3"/>
          <a:stretch>
            <a:fillRect/>
          </a:stretch>
        </p:blipFill>
        <p:spPr>
          <a:xfrm>
            <a:off x="734642" y="1409376"/>
            <a:ext cx="10722716" cy="5093290"/>
          </a:xfrm>
          <a:prstGeom prst="rect">
            <a:avLst/>
          </a:prstGeom>
        </p:spPr>
      </p:pic>
      <p:sp>
        <p:nvSpPr>
          <p:cNvPr id="20" name="Retângulo 19">
            <a:extLst>
              <a:ext uri="{FF2B5EF4-FFF2-40B4-BE49-F238E27FC236}">
                <a16:creationId xmlns:a16="http://schemas.microsoft.com/office/drawing/2014/main" id="{EE47997F-2E55-0DD2-D68D-6576FFD6E3C7}"/>
              </a:ext>
            </a:extLst>
          </p:cNvPr>
          <p:cNvSpPr/>
          <p:nvPr/>
        </p:nvSpPr>
        <p:spPr>
          <a:xfrm>
            <a:off x="3340729" y="2695772"/>
            <a:ext cx="6876335" cy="2868696"/>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322437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19" name="Imagem 18" descr="Uma imagem com texto&#10;&#10;Descrição gerada automaticamente">
            <a:extLst>
              <a:ext uri="{FF2B5EF4-FFF2-40B4-BE49-F238E27FC236}">
                <a16:creationId xmlns:a16="http://schemas.microsoft.com/office/drawing/2014/main" id="{8EAB96AC-7572-634F-7BC3-C9A4A8B56ADC}"/>
              </a:ext>
            </a:extLst>
          </p:cNvPr>
          <p:cNvPicPr>
            <a:picLocks noChangeAspect="1"/>
          </p:cNvPicPr>
          <p:nvPr/>
        </p:nvPicPr>
        <p:blipFill>
          <a:blip r:embed="rId3"/>
          <a:stretch>
            <a:fillRect/>
          </a:stretch>
        </p:blipFill>
        <p:spPr>
          <a:xfrm>
            <a:off x="872357" y="1590372"/>
            <a:ext cx="10438812" cy="4925814"/>
          </a:xfrm>
          <a:prstGeom prst="rect">
            <a:avLst/>
          </a:prstGeom>
        </p:spPr>
      </p:pic>
      <p:sp>
        <p:nvSpPr>
          <p:cNvPr id="21" name="Retângulo 20">
            <a:extLst>
              <a:ext uri="{FF2B5EF4-FFF2-40B4-BE49-F238E27FC236}">
                <a16:creationId xmlns:a16="http://schemas.microsoft.com/office/drawing/2014/main" id="{341A893C-40D3-D9A1-C7E2-9801DD0CC8DA}"/>
              </a:ext>
            </a:extLst>
          </p:cNvPr>
          <p:cNvSpPr/>
          <p:nvPr/>
        </p:nvSpPr>
        <p:spPr>
          <a:xfrm>
            <a:off x="5627524" y="5437762"/>
            <a:ext cx="789994" cy="254310"/>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2983780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372570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CONTEXTUALIZAÇÃO</a:t>
            </a:r>
          </a:p>
        </p:txBody>
      </p:sp>
      <p:pic>
        <p:nvPicPr>
          <p:cNvPr id="27" name="Gráfico 26" descr="Procurar inventário destaque">
            <a:extLst>
              <a:ext uri="{FF2B5EF4-FFF2-40B4-BE49-F238E27FC236}">
                <a16:creationId xmlns:a16="http://schemas.microsoft.com/office/drawing/2014/main" id="{2AE6DA2E-5412-7DB7-EF9F-9C0FF6F1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1437" y="977806"/>
            <a:ext cx="6248395" cy="6248395"/>
          </a:xfrm>
          <a:prstGeom prst="rect">
            <a:avLst/>
          </a:prstGeom>
        </p:spPr>
      </p:pic>
      <p:pic>
        <p:nvPicPr>
          <p:cNvPr id="5" name="Gráfico 4" descr="A desenhar figura com preenchimento sólido">
            <a:extLst>
              <a:ext uri="{FF2B5EF4-FFF2-40B4-BE49-F238E27FC236}">
                <a16:creationId xmlns:a16="http://schemas.microsoft.com/office/drawing/2014/main" id="{21DD6E22-7197-3E78-A6A2-B721D8D7D7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7730" y="4901753"/>
            <a:ext cx="1665649" cy="1665649"/>
          </a:xfrm>
          <a:prstGeom prst="rect">
            <a:avLst/>
          </a:prstGeom>
        </p:spPr>
      </p:pic>
    </p:spTree>
    <p:extLst>
      <p:ext uri="{BB962C8B-B14F-4D97-AF65-F5344CB8AC3E}">
        <p14:creationId xmlns:p14="http://schemas.microsoft.com/office/powerpoint/2010/main" val="368532112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20" name="Imagem 19">
            <a:extLst>
              <a:ext uri="{FF2B5EF4-FFF2-40B4-BE49-F238E27FC236}">
                <a16:creationId xmlns:a16="http://schemas.microsoft.com/office/drawing/2014/main" id="{BDD7EFA2-2239-7BD0-8088-228DEC311301}"/>
              </a:ext>
            </a:extLst>
          </p:cNvPr>
          <p:cNvPicPr>
            <a:picLocks noChangeAspect="1"/>
          </p:cNvPicPr>
          <p:nvPr/>
        </p:nvPicPr>
        <p:blipFill>
          <a:blip r:embed="rId3"/>
          <a:stretch>
            <a:fillRect/>
          </a:stretch>
        </p:blipFill>
        <p:spPr>
          <a:xfrm>
            <a:off x="805179" y="1602008"/>
            <a:ext cx="10419865" cy="4916874"/>
          </a:xfrm>
          <a:prstGeom prst="rect">
            <a:avLst/>
          </a:prstGeom>
        </p:spPr>
      </p:pic>
      <p:sp>
        <p:nvSpPr>
          <p:cNvPr id="22" name="Retângulo 21">
            <a:extLst>
              <a:ext uri="{FF2B5EF4-FFF2-40B4-BE49-F238E27FC236}">
                <a16:creationId xmlns:a16="http://schemas.microsoft.com/office/drawing/2014/main" id="{50C8733B-F22F-F21C-B12D-90156B329C2C}"/>
              </a:ext>
            </a:extLst>
          </p:cNvPr>
          <p:cNvSpPr/>
          <p:nvPr/>
        </p:nvSpPr>
        <p:spPr>
          <a:xfrm>
            <a:off x="2053326" y="2664763"/>
            <a:ext cx="3574197" cy="333212"/>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13291974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19" name="Imagem 18">
            <a:extLst>
              <a:ext uri="{FF2B5EF4-FFF2-40B4-BE49-F238E27FC236}">
                <a16:creationId xmlns:a16="http://schemas.microsoft.com/office/drawing/2014/main" id="{C4C3CB9C-A195-80A2-49C8-2C89994519DF}"/>
              </a:ext>
            </a:extLst>
          </p:cNvPr>
          <p:cNvPicPr>
            <a:picLocks noChangeAspect="1"/>
          </p:cNvPicPr>
          <p:nvPr/>
        </p:nvPicPr>
        <p:blipFill>
          <a:blip r:embed="rId3"/>
          <a:stretch>
            <a:fillRect/>
          </a:stretch>
        </p:blipFill>
        <p:spPr>
          <a:xfrm>
            <a:off x="1243012" y="1946169"/>
            <a:ext cx="9448800" cy="1384300"/>
          </a:xfrm>
          <a:prstGeom prst="rect">
            <a:avLst/>
          </a:prstGeom>
        </p:spPr>
      </p:pic>
      <p:pic>
        <p:nvPicPr>
          <p:cNvPr id="21" name="Imagem 20">
            <a:extLst>
              <a:ext uri="{FF2B5EF4-FFF2-40B4-BE49-F238E27FC236}">
                <a16:creationId xmlns:a16="http://schemas.microsoft.com/office/drawing/2014/main" id="{18C62DF7-1D1B-DCB2-E05D-7779BABF8528}"/>
              </a:ext>
            </a:extLst>
          </p:cNvPr>
          <p:cNvPicPr>
            <a:picLocks noChangeAspect="1"/>
          </p:cNvPicPr>
          <p:nvPr/>
        </p:nvPicPr>
        <p:blipFill>
          <a:blip r:embed="rId4"/>
          <a:stretch>
            <a:fillRect/>
          </a:stretch>
        </p:blipFill>
        <p:spPr>
          <a:xfrm>
            <a:off x="1239541" y="4275269"/>
            <a:ext cx="9448800" cy="1943100"/>
          </a:xfrm>
          <a:prstGeom prst="rect">
            <a:avLst/>
          </a:prstGeom>
        </p:spPr>
      </p:pic>
      <p:sp>
        <p:nvSpPr>
          <p:cNvPr id="24" name="Retângulo 23">
            <a:extLst>
              <a:ext uri="{FF2B5EF4-FFF2-40B4-BE49-F238E27FC236}">
                <a16:creationId xmlns:a16="http://schemas.microsoft.com/office/drawing/2014/main" id="{37985C1E-5E48-D2D4-6C94-481B9BE343E2}"/>
              </a:ext>
            </a:extLst>
          </p:cNvPr>
          <p:cNvSpPr/>
          <p:nvPr/>
        </p:nvSpPr>
        <p:spPr>
          <a:xfrm>
            <a:off x="1243011" y="1275301"/>
            <a:ext cx="9445329" cy="59236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solidFill>
                  <a:schemeClr val="tx1"/>
                </a:solidFill>
                <a:latin typeface="Roboto" panose="02000000000000000000" pitchFamily="2" charset="0"/>
                <a:ea typeface="Roboto" panose="02000000000000000000" pitchFamily="2" charset="0"/>
                <a:cs typeface="Roboto" panose="02000000000000000000" pitchFamily="2" charset="0"/>
              </a:rPr>
              <a:t>TEXT BOX</a:t>
            </a:r>
          </a:p>
        </p:txBody>
      </p:sp>
      <p:sp>
        <p:nvSpPr>
          <p:cNvPr id="25" name="Retângulo 24">
            <a:extLst>
              <a:ext uri="{FF2B5EF4-FFF2-40B4-BE49-F238E27FC236}">
                <a16:creationId xmlns:a16="http://schemas.microsoft.com/office/drawing/2014/main" id="{3C2B16B9-7662-6A53-2CFB-10787C8FF0BC}"/>
              </a:ext>
            </a:extLst>
          </p:cNvPr>
          <p:cNvSpPr/>
          <p:nvPr/>
        </p:nvSpPr>
        <p:spPr>
          <a:xfrm>
            <a:off x="1243011" y="3565819"/>
            <a:ext cx="9445329" cy="59236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solidFill>
                  <a:schemeClr val="tx1"/>
                </a:solidFill>
                <a:latin typeface="Roboto" panose="02000000000000000000" pitchFamily="2" charset="0"/>
                <a:ea typeface="Roboto" panose="02000000000000000000" pitchFamily="2" charset="0"/>
                <a:cs typeface="Roboto" panose="02000000000000000000" pitchFamily="2" charset="0"/>
              </a:rPr>
              <a:t>NOTES BOX</a:t>
            </a:r>
          </a:p>
        </p:txBody>
      </p:sp>
    </p:spTree>
    <p:extLst>
      <p:ext uri="{BB962C8B-B14F-4D97-AF65-F5344CB8AC3E}">
        <p14:creationId xmlns:p14="http://schemas.microsoft.com/office/powerpoint/2010/main" val="865362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sp>
        <p:nvSpPr>
          <p:cNvPr id="24" name="Retângulo 23">
            <a:extLst>
              <a:ext uri="{FF2B5EF4-FFF2-40B4-BE49-F238E27FC236}">
                <a16:creationId xmlns:a16="http://schemas.microsoft.com/office/drawing/2014/main" id="{37985C1E-5E48-D2D4-6C94-481B9BE343E2}"/>
              </a:ext>
            </a:extLst>
          </p:cNvPr>
          <p:cNvSpPr/>
          <p:nvPr/>
        </p:nvSpPr>
        <p:spPr>
          <a:xfrm>
            <a:off x="1243011" y="1275301"/>
            <a:ext cx="9445329" cy="59236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solidFill>
                  <a:schemeClr val="tx1"/>
                </a:solidFill>
                <a:latin typeface="Roboto" panose="02000000000000000000" pitchFamily="2" charset="0"/>
                <a:ea typeface="Roboto" panose="02000000000000000000" pitchFamily="2" charset="0"/>
                <a:cs typeface="Roboto" panose="02000000000000000000" pitchFamily="2" charset="0"/>
              </a:rPr>
              <a:t>MULTIPLE CHOICE – RADIO BUTTONS (SINGLE ANSWER)</a:t>
            </a:r>
          </a:p>
        </p:txBody>
      </p:sp>
      <p:sp>
        <p:nvSpPr>
          <p:cNvPr id="25" name="Retângulo 24">
            <a:extLst>
              <a:ext uri="{FF2B5EF4-FFF2-40B4-BE49-F238E27FC236}">
                <a16:creationId xmlns:a16="http://schemas.microsoft.com/office/drawing/2014/main" id="{3C2B16B9-7662-6A53-2CFB-10787C8FF0BC}"/>
              </a:ext>
            </a:extLst>
          </p:cNvPr>
          <p:cNvSpPr/>
          <p:nvPr/>
        </p:nvSpPr>
        <p:spPr>
          <a:xfrm>
            <a:off x="1243011" y="3565819"/>
            <a:ext cx="9445329" cy="59236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solidFill>
                  <a:schemeClr val="tx1"/>
                </a:solidFill>
                <a:latin typeface="Roboto" panose="02000000000000000000" pitchFamily="2" charset="0"/>
                <a:ea typeface="Roboto" panose="02000000000000000000" pitchFamily="2" charset="0"/>
                <a:cs typeface="Roboto" panose="02000000000000000000" pitchFamily="2" charset="0"/>
              </a:rPr>
              <a:t>MULTIPLE CHOICE – DROP-DOWN LIST (SINGLE ANSWER)</a:t>
            </a:r>
          </a:p>
        </p:txBody>
      </p:sp>
      <p:pic>
        <p:nvPicPr>
          <p:cNvPr id="23" name="Imagem 22">
            <a:extLst>
              <a:ext uri="{FF2B5EF4-FFF2-40B4-BE49-F238E27FC236}">
                <a16:creationId xmlns:a16="http://schemas.microsoft.com/office/drawing/2014/main" id="{45DAA698-CBBC-44B6-2E87-7FE0505BAE88}"/>
              </a:ext>
            </a:extLst>
          </p:cNvPr>
          <p:cNvPicPr>
            <a:picLocks noChangeAspect="1"/>
          </p:cNvPicPr>
          <p:nvPr/>
        </p:nvPicPr>
        <p:blipFill>
          <a:blip r:embed="rId3"/>
          <a:stretch>
            <a:fillRect/>
          </a:stretch>
        </p:blipFill>
        <p:spPr>
          <a:xfrm>
            <a:off x="1243011" y="1957706"/>
            <a:ext cx="9448800" cy="1460500"/>
          </a:xfrm>
          <a:prstGeom prst="rect">
            <a:avLst/>
          </a:prstGeom>
        </p:spPr>
      </p:pic>
      <p:pic>
        <p:nvPicPr>
          <p:cNvPr id="26" name="Imagem 25" descr="Uma imagem com texto&#10;&#10;Descrição gerada automaticamente">
            <a:extLst>
              <a:ext uri="{FF2B5EF4-FFF2-40B4-BE49-F238E27FC236}">
                <a16:creationId xmlns:a16="http://schemas.microsoft.com/office/drawing/2014/main" id="{5BA96D3D-0F45-C74B-7773-34DFF26F0114}"/>
              </a:ext>
            </a:extLst>
          </p:cNvPr>
          <p:cNvPicPr>
            <a:picLocks noChangeAspect="1"/>
          </p:cNvPicPr>
          <p:nvPr/>
        </p:nvPicPr>
        <p:blipFill>
          <a:blip r:embed="rId4"/>
          <a:stretch>
            <a:fillRect/>
          </a:stretch>
        </p:blipFill>
        <p:spPr>
          <a:xfrm>
            <a:off x="1243011" y="4248224"/>
            <a:ext cx="9448800" cy="1993900"/>
          </a:xfrm>
          <a:prstGeom prst="rect">
            <a:avLst/>
          </a:prstGeom>
        </p:spPr>
      </p:pic>
    </p:spTree>
    <p:extLst>
      <p:ext uri="{BB962C8B-B14F-4D97-AF65-F5344CB8AC3E}">
        <p14:creationId xmlns:p14="http://schemas.microsoft.com/office/powerpoint/2010/main" val="18945862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sp>
        <p:nvSpPr>
          <p:cNvPr id="22" name="Retângulo 21">
            <a:extLst>
              <a:ext uri="{FF2B5EF4-FFF2-40B4-BE49-F238E27FC236}">
                <a16:creationId xmlns:a16="http://schemas.microsoft.com/office/drawing/2014/main" id="{A3004F4F-E01D-5D47-8D25-21635608AFC4}"/>
              </a:ext>
            </a:extLst>
          </p:cNvPr>
          <p:cNvSpPr/>
          <p:nvPr/>
        </p:nvSpPr>
        <p:spPr>
          <a:xfrm>
            <a:off x="1243011" y="1275301"/>
            <a:ext cx="9445329" cy="59236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solidFill>
                  <a:schemeClr val="tx1"/>
                </a:solidFill>
                <a:latin typeface="Roboto" panose="02000000000000000000" pitchFamily="2" charset="0"/>
                <a:ea typeface="Roboto" panose="02000000000000000000" pitchFamily="2" charset="0"/>
                <a:cs typeface="Roboto" panose="02000000000000000000" pitchFamily="2" charset="0"/>
              </a:rPr>
              <a:t>CHECKBOXES (MULTIPLE ANSWERS)</a:t>
            </a:r>
          </a:p>
        </p:txBody>
      </p:sp>
      <p:sp>
        <p:nvSpPr>
          <p:cNvPr id="27" name="Retângulo 26">
            <a:extLst>
              <a:ext uri="{FF2B5EF4-FFF2-40B4-BE49-F238E27FC236}">
                <a16:creationId xmlns:a16="http://schemas.microsoft.com/office/drawing/2014/main" id="{7169A40B-463C-F8F9-C592-0E884D5556D7}"/>
              </a:ext>
            </a:extLst>
          </p:cNvPr>
          <p:cNvSpPr/>
          <p:nvPr/>
        </p:nvSpPr>
        <p:spPr>
          <a:xfrm>
            <a:off x="1243011" y="4480217"/>
            <a:ext cx="9445329" cy="59236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solidFill>
                  <a:schemeClr val="tx1"/>
                </a:solidFill>
                <a:latin typeface="Roboto" panose="02000000000000000000" pitchFamily="2" charset="0"/>
                <a:ea typeface="Roboto" panose="02000000000000000000" pitchFamily="2" charset="0"/>
                <a:cs typeface="Roboto" panose="02000000000000000000" pitchFamily="2" charset="0"/>
              </a:rPr>
              <a:t>FILE UPLOAD (FOR USERS TO UPLOAD FILES)</a:t>
            </a:r>
          </a:p>
        </p:txBody>
      </p:sp>
      <p:pic>
        <p:nvPicPr>
          <p:cNvPr id="30" name="Imagem 29" descr="Uma imagem com texto&#10;&#10;Descrição gerada automaticamente">
            <a:extLst>
              <a:ext uri="{FF2B5EF4-FFF2-40B4-BE49-F238E27FC236}">
                <a16:creationId xmlns:a16="http://schemas.microsoft.com/office/drawing/2014/main" id="{84CBEFEC-48CF-2C82-93CC-88F9BF2838D8}"/>
              </a:ext>
            </a:extLst>
          </p:cNvPr>
          <p:cNvPicPr>
            <a:picLocks noChangeAspect="1"/>
          </p:cNvPicPr>
          <p:nvPr/>
        </p:nvPicPr>
        <p:blipFill>
          <a:blip r:embed="rId3"/>
          <a:stretch>
            <a:fillRect/>
          </a:stretch>
        </p:blipFill>
        <p:spPr>
          <a:xfrm>
            <a:off x="1239540" y="1973258"/>
            <a:ext cx="9448800" cy="2400300"/>
          </a:xfrm>
          <a:prstGeom prst="rect">
            <a:avLst/>
          </a:prstGeom>
        </p:spPr>
      </p:pic>
      <p:pic>
        <p:nvPicPr>
          <p:cNvPr id="31" name="Imagem 30">
            <a:extLst>
              <a:ext uri="{FF2B5EF4-FFF2-40B4-BE49-F238E27FC236}">
                <a16:creationId xmlns:a16="http://schemas.microsoft.com/office/drawing/2014/main" id="{7B12AAFE-1DB1-8C9C-36F9-4BD8DBBC087F}"/>
              </a:ext>
            </a:extLst>
          </p:cNvPr>
          <p:cNvPicPr>
            <a:picLocks noChangeAspect="1"/>
          </p:cNvPicPr>
          <p:nvPr/>
        </p:nvPicPr>
        <p:blipFill>
          <a:blip r:embed="rId4"/>
          <a:stretch>
            <a:fillRect/>
          </a:stretch>
        </p:blipFill>
        <p:spPr>
          <a:xfrm>
            <a:off x="1239540" y="5142666"/>
            <a:ext cx="9448800" cy="1003300"/>
          </a:xfrm>
          <a:prstGeom prst="rect">
            <a:avLst/>
          </a:prstGeom>
        </p:spPr>
      </p:pic>
    </p:spTree>
    <p:extLst>
      <p:ext uri="{BB962C8B-B14F-4D97-AF65-F5344CB8AC3E}">
        <p14:creationId xmlns:p14="http://schemas.microsoft.com/office/powerpoint/2010/main" val="1425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m 23">
            <a:extLst>
              <a:ext uri="{FF2B5EF4-FFF2-40B4-BE49-F238E27FC236}">
                <a16:creationId xmlns:a16="http://schemas.microsoft.com/office/drawing/2014/main" id="{4D982FB8-5532-25FF-6C80-65A4623C569B}"/>
              </a:ext>
            </a:extLst>
          </p:cNvPr>
          <p:cNvPicPr>
            <a:picLocks noChangeAspect="1"/>
          </p:cNvPicPr>
          <p:nvPr/>
        </p:nvPicPr>
        <p:blipFill>
          <a:blip r:embed="rId3"/>
          <a:stretch>
            <a:fillRect/>
          </a:stretch>
        </p:blipFill>
        <p:spPr>
          <a:xfrm>
            <a:off x="1243010" y="5391186"/>
            <a:ext cx="9448800" cy="1003300"/>
          </a:xfrm>
          <a:prstGeom prst="rect">
            <a:avLst/>
          </a:prstGeom>
        </p:spPr>
      </p:pic>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sp>
        <p:nvSpPr>
          <p:cNvPr id="22" name="Retângulo 21">
            <a:extLst>
              <a:ext uri="{FF2B5EF4-FFF2-40B4-BE49-F238E27FC236}">
                <a16:creationId xmlns:a16="http://schemas.microsoft.com/office/drawing/2014/main" id="{A3004F4F-E01D-5D47-8D25-21635608AFC4}"/>
              </a:ext>
            </a:extLst>
          </p:cNvPr>
          <p:cNvSpPr/>
          <p:nvPr/>
        </p:nvSpPr>
        <p:spPr>
          <a:xfrm>
            <a:off x="1243011" y="1168976"/>
            <a:ext cx="9445329" cy="59236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solidFill>
                  <a:schemeClr val="tx1"/>
                </a:solidFill>
                <a:latin typeface="Roboto" panose="02000000000000000000" pitchFamily="2" charset="0"/>
                <a:ea typeface="Roboto" panose="02000000000000000000" pitchFamily="2" charset="0"/>
                <a:cs typeface="Roboto" panose="02000000000000000000" pitchFamily="2" charset="0"/>
              </a:rPr>
              <a:t>DESCRIPTIVE TEXT (WITH OPTIONAL IMAGE/VIDEO/AUDIO/FILE ATTACHMENT)</a:t>
            </a:r>
          </a:p>
        </p:txBody>
      </p:sp>
      <p:pic>
        <p:nvPicPr>
          <p:cNvPr id="23" name="Imagem 22" descr="Uma imagem com cão, interior, olhar, castanho&#10;&#10;Descrição gerada automaticamente">
            <a:extLst>
              <a:ext uri="{FF2B5EF4-FFF2-40B4-BE49-F238E27FC236}">
                <a16:creationId xmlns:a16="http://schemas.microsoft.com/office/drawing/2014/main" id="{F1D36090-EB83-C157-7508-6D32A615E3E7}"/>
              </a:ext>
            </a:extLst>
          </p:cNvPr>
          <p:cNvPicPr>
            <a:picLocks noChangeAspect="1"/>
          </p:cNvPicPr>
          <p:nvPr/>
        </p:nvPicPr>
        <p:blipFill rotWithShape="1">
          <a:blip r:embed="rId4"/>
          <a:srcRect t="-1" b="46718"/>
          <a:stretch/>
        </p:blipFill>
        <p:spPr>
          <a:xfrm>
            <a:off x="1243010" y="1848340"/>
            <a:ext cx="9445329" cy="3563682"/>
          </a:xfrm>
          <a:prstGeom prst="rect">
            <a:avLst/>
          </a:prstGeom>
        </p:spPr>
      </p:pic>
    </p:spTree>
    <p:extLst>
      <p:ext uri="{BB962C8B-B14F-4D97-AF65-F5344CB8AC3E}">
        <p14:creationId xmlns:p14="http://schemas.microsoft.com/office/powerpoint/2010/main" val="6346486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sp>
        <p:nvSpPr>
          <p:cNvPr id="22" name="Retângulo 21">
            <a:extLst>
              <a:ext uri="{FF2B5EF4-FFF2-40B4-BE49-F238E27FC236}">
                <a16:creationId xmlns:a16="http://schemas.microsoft.com/office/drawing/2014/main" id="{A3004F4F-E01D-5D47-8D25-21635608AFC4}"/>
              </a:ext>
            </a:extLst>
          </p:cNvPr>
          <p:cNvSpPr/>
          <p:nvPr/>
        </p:nvSpPr>
        <p:spPr>
          <a:xfrm>
            <a:off x="1243011" y="2077647"/>
            <a:ext cx="9445329" cy="592367"/>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solidFill>
                  <a:schemeClr val="tx1"/>
                </a:solidFill>
                <a:latin typeface="Roboto" panose="02000000000000000000" pitchFamily="2" charset="0"/>
                <a:ea typeface="Roboto" panose="02000000000000000000" pitchFamily="2" charset="0"/>
                <a:cs typeface="Roboto" panose="02000000000000000000" pitchFamily="2" charset="0"/>
              </a:rPr>
              <a:t>SLIDER/VISUAL ANALOG SCALE</a:t>
            </a:r>
          </a:p>
        </p:txBody>
      </p:sp>
      <p:pic>
        <p:nvPicPr>
          <p:cNvPr id="20" name="Imagem 19">
            <a:extLst>
              <a:ext uri="{FF2B5EF4-FFF2-40B4-BE49-F238E27FC236}">
                <a16:creationId xmlns:a16="http://schemas.microsoft.com/office/drawing/2014/main" id="{D6A1C9D0-201C-DA64-726D-AE2177B7713A}"/>
              </a:ext>
            </a:extLst>
          </p:cNvPr>
          <p:cNvPicPr>
            <a:picLocks noChangeAspect="1"/>
          </p:cNvPicPr>
          <p:nvPr/>
        </p:nvPicPr>
        <p:blipFill>
          <a:blip r:embed="rId3"/>
          <a:stretch>
            <a:fillRect/>
          </a:stretch>
        </p:blipFill>
        <p:spPr>
          <a:xfrm>
            <a:off x="1239540" y="2740187"/>
            <a:ext cx="9448800" cy="1447800"/>
          </a:xfrm>
          <a:prstGeom prst="rect">
            <a:avLst/>
          </a:prstGeom>
        </p:spPr>
      </p:pic>
    </p:spTree>
    <p:extLst>
      <p:ext uri="{BB962C8B-B14F-4D97-AF65-F5344CB8AC3E}">
        <p14:creationId xmlns:p14="http://schemas.microsoft.com/office/powerpoint/2010/main" val="14892943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19" name="Imagem 18">
            <a:extLst>
              <a:ext uri="{FF2B5EF4-FFF2-40B4-BE49-F238E27FC236}">
                <a16:creationId xmlns:a16="http://schemas.microsoft.com/office/drawing/2014/main" id="{A43B69DA-5F03-1028-144F-A9D6A35902B0}"/>
              </a:ext>
            </a:extLst>
          </p:cNvPr>
          <p:cNvPicPr>
            <a:picLocks noChangeAspect="1"/>
          </p:cNvPicPr>
          <p:nvPr/>
        </p:nvPicPr>
        <p:blipFill>
          <a:blip r:embed="rId3"/>
          <a:stretch>
            <a:fillRect/>
          </a:stretch>
        </p:blipFill>
        <p:spPr>
          <a:xfrm>
            <a:off x="1461938" y="1247422"/>
            <a:ext cx="9268124" cy="5096991"/>
          </a:xfrm>
          <a:prstGeom prst="rect">
            <a:avLst/>
          </a:prstGeom>
        </p:spPr>
      </p:pic>
      <p:sp>
        <p:nvSpPr>
          <p:cNvPr id="25" name="Retângulo 24">
            <a:extLst>
              <a:ext uri="{FF2B5EF4-FFF2-40B4-BE49-F238E27FC236}">
                <a16:creationId xmlns:a16="http://schemas.microsoft.com/office/drawing/2014/main" id="{5FB358AF-FFC5-0A58-6CAE-E13FD2B489A7}"/>
              </a:ext>
            </a:extLst>
          </p:cNvPr>
          <p:cNvSpPr/>
          <p:nvPr/>
        </p:nvSpPr>
        <p:spPr>
          <a:xfrm>
            <a:off x="2365040" y="3330088"/>
            <a:ext cx="4012171" cy="272450"/>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
        <p:nvSpPr>
          <p:cNvPr id="26" name="Retângulo 25">
            <a:extLst>
              <a:ext uri="{FF2B5EF4-FFF2-40B4-BE49-F238E27FC236}">
                <a16:creationId xmlns:a16="http://schemas.microsoft.com/office/drawing/2014/main" id="{6E8FA7CF-A845-AA1F-A2FD-E8EFFDBE295B}"/>
              </a:ext>
            </a:extLst>
          </p:cNvPr>
          <p:cNvSpPr/>
          <p:nvPr/>
        </p:nvSpPr>
        <p:spPr>
          <a:xfrm>
            <a:off x="2365040" y="4205502"/>
            <a:ext cx="4012171" cy="755819"/>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
        <p:nvSpPr>
          <p:cNvPr id="27" name="Retângulo 26">
            <a:extLst>
              <a:ext uri="{FF2B5EF4-FFF2-40B4-BE49-F238E27FC236}">
                <a16:creationId xmlns:a16="http://schemas.microsoft.com/office/drawing/2014/main" id="{AA4DF3F6-85DE-6FF1-5F47-FA0A4C05805F}"/>
              </a:ext>
            </a:extLst>
          </p:cNvPr>
          <p:cNvSpPr/>
          <p:nvPr/>
        </p:nvSpPr>
        <p:spPr>
          <a:xfrm>
            <a:off x="2374535" y="5578878"/>
            <a:ext cx="4012171" cy="462127"/>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19834555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21" name="Imagem 20" descr="Uma imagem com texto&#10;&#10;Descrição gerada automaticamente">
            <a:extLst>
              <a:ext uri="{FF2B5EF4-FFF2-40B4-BE49-F238E27FC236}">
                <a16:creationId xmlns:a16="http://schemas.microsoft.com/office/drawing/2014/main" id="{351726B1-1421-8CDC-F27F-359E05D92102}"/>
              </a:ext>
            </a:extLst>
          </p:cNvPr>
          <p:cNvPicPr>
            <a:picLocks noChangeAspect="1"/>
          </p:cNvPicPr>
          <p:nvPr/>
        </p:nvPicPr>
        <p:blipFill>
          <a:blip r:embed="rId3"/>
          <a:stretch>
            <a:fillRect/>
          </a:stretch>
        </p:blipFill>
        <p:spPr>
          <a:xfrm>
            <a:off x="1332348" y="1230921"/>
            <a:ext cx="8665923" cy="5288893"/>
          </a:xfrm>
          <a:prstGeom prst="rect">
            <a:avLst/>
          </a:prstGeom>
        </p:spPr>
      </p:pic>
      <p:sp>
        <p:nvSpPr>
          <p:cNvPr id="22" name="Retângulo 21">
            <a:extLst>
              <a:ext uri="{FF2B5EF4-FFF2-40B4-BE49-F238E27FC236}">
                <a16:creationId xmlns:a16="http://schemas.microsoft.com/office/drawing/2014/main" id="{2C6657C8-C7E2-B12E-47AD-A45946B57594}"/>
              </a:ext>
            </a:extLst>
          </p:cNvPr>
          <p:cNvSpPr/>
          <p:nvPr/>
        </p:nvSpPr>
        <p:spPr>
          <a:xfrm>
            <a:off x="6260958" y="2752947"/>
            <a:ext cx="3520996" cy="1077217"/>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91575847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21" name="Imagem 20" descr="Uma imagem com texto&#10;&#10;Descrição gerada automaticamente">
            <a:extLst>
              <a:ext uri="{FF2B5EF4-FFF2-40B4-BE49-F238E27FC236}">
                <a16:creationId xmlns:a16="http://schemas.microsoft.com/office/drawing/2014/main" id="{351726B1-1421-8CDC-F27F-359E05D92102}"/>
              </a:ext>
            </a:extLst>
          </p:cNvPr>
          <p:cNvPicPr>
            <a:picLocks noChangeAspect="1"/>
          </p:cNvPicPr>
          <p:nvPr/>
        </p:nvPicPr>
        <p:blipFill>
          <a:blip r:embed="rId3"/>
          <a:stretch>
            <a:fillRect/>
          </a:stretch>
        </p:blipFill>
        <p:spPr>
          <a:xfrm>
            <a:off x="1332348" y="1230921"/>
            <a:ext cx="8665923" cy="5288893"/>
          </a:xfrm>
          <a:prstGeom prst="rect">
            <a:avLst/>
          </a:prstGeom>
        </p:spPr>
      </p:pic>
      <p:sp>
        <p:nvSpPr>
          <p:cNvPr id="22" name="Retângulo 21">
            <a:extLst>
              <a:ext uri="{FF2B5EF4-FFF2-40B4-BE49-F238E27FC236}">
                <a16:creationId xmlns:a16="http://schemas.microsoft.com/office/drawing/2014/main" id="{2C6657C8-C7E2-B12E-47AD-A45946B57594}"/>
              </a:ext>
            </a:extLst>
          </p:cNvPr>
          <p:cNvSpPr/>
          <p:nvPr/>
        </p:nvSpPr>
        <p:spPr>
          <a:xfrm>
            <a:off x="6244568" y="3688613"/>
            <a:ext cx="3520996" cy="925918"/>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26654774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21" name="Imagem 20" descr="Uma imagem com texto&#10;&#10;Descrição gerada automaticamente">
            <a:extLst>
              <a:ext uri="{FF2B5EF4-FFF2-40B4-BE49-F238E27FC236}">
                <a16:creationId xmlns:a16="http://schemas.microsoft.com/office/drawing/2014/main" id="{351726B1-1421-8CDC-F27F-359E05D92102}"/>
              </a:ext>
            </a:extLst>
          </p:cNvPr>
          <p:cNvPicPr>
            <a:picLocks noChangeAspect="1"/>
          </p:cNvPicPr>
          <p:nvPr/>
        </p:nvPicPr>
        <p:blipFill>
          <a:blip r:embed="rId3">
            <a:alphaModFix/>
          </a:blip>
          <a:stretch>
            <a:fillRect/>
          </a:stretch>
        </p:blipFill>
        <p:spPr>
          <a:xfrm>
            <a:off x="1332348" y="1230921"/>
            <a:ext cx="8665923" cy="5288893"/>
          </a:xfrm>
          <a:prstGeom prst="rect">
            <a:avLst/>
          </a:prstGeom>
        </p:spPr>
      </p:pic>
      <p:sp>
        <p:nvSpPr>
          <p:cNvPr id="22" name="Retângulo 21">
            <a:extLst>
              <a:ext uri="{FF2B5EF4-FFF2-40B4-BE49-F238E27FC236}">
                <a16:creationId xmlns:a16="http://schemas.microsoft.com/office/drawing/2014/main" id="{2C6657C8-C7E2-B12E-47AD-A45946B57594}"/>
              </a:ext>
            </a:extLst>
          </p:cNvPr>
          <p:cNvSpPr/>
          <p:nvPr/>
        </p:nvSpPr>
        <p:spPr>
          <a:xfrm>
            <a:off x="6244568" y="3688613"/>
            <a:ext cx="3520996" cy="500615"/>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pic>
        <p:nvPicPr>
          <p:cNvPr id="19" name="Imagem 18" descr="Uma imagem com texto&#10;&#10;Descrição gerada automaticamente">
            <a:extLst>
              <a:ext uri="{FF2B5EF4-FFF2-40B4-BE49-F238E27FC236}">
                <a16:creationId xmlns:a16="http://schemas.microsoft.com/office/drawing/2014/main" id="{C7C2E2B4-D0A5-676E-F125-E5E3A2B7E497}"/>
              </a:ext>
            </a:extLst>
          </p:cNvPr>
          <p:cNvPicPr>
            <a:picLocks noChangeAspect="1"/>
          </p:cNvPicPr>
          <p:nvPr/>
        </p:nvPicPr>
        <p:blipFill rotWithShape="1">
          <a:blip r:embed="rId4"/>
          <a:srcRect l="66455" r="16061" b="49957"/>
          <a:stretch/>
        </p:blipFill>
        <p:spPr>
          <a:xfrm>
            <a:off x="2874823" y="2275368"/>
            <a:ext cx="2372709" cy="3210054"/>
          </a:xfrm>
          <a:prstGeom prst="rect">
            <a:avLst/>
          </a:prstGeom>
          <a:ln w="57150">
            <a:solidFill>
              <a:srgbClr val="394752"/>
            </a:solidFill>
          </a:ln>
          <a:effectLst>
            <a:glow rad="635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pic>
    </p:spTree>
    <p:extLst>
      <p:ext uri="{BB962C8B-B14F-4D97-AF65-F5344CB8AC3E}">
        <p14:creationId xmlns:p14="http://schemas.microsoft.com/office/powerpoint/2010/main" val="7873555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372570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CONTEXTUALIZAÇÃO</a:t>
            </a:r>
          </a:p>
        </p:txBody>
      </p:sp>
      <p:pic>
        <p:nvPicPr>
          <p:cNvPr id="27" name="Gráfico 26" descr="Procurar inventário destaque">
            <a:extLst>
              <a:ext uri="{FF2B5EF4-FFF2-40B4-BE49-F238E27FC236}">
                <a16:creationId xmlns:a16="http://schemas.microsoft.com/office/drawing/2014/main" id="{2AE6DA2E-5412-7DB7-EF9F-9C0FF6F1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1437" y="977806"/>
            <a:ext cx="6248395" cy="6248395"/>
          </a:xfrm>
          <a:prstGeom prst="rect">
            <a:avLst/>
          </a:prstGeom>
        </p:spPr>
      </p:pic>
      <p:pic>
        <p:nvPicPr>
          <p:cNvPr id="5" name="Gráfico 4" descr="A desenhar figura com preenchimento sólido">
            <a:extLst>
              <a:ext uri="{FF2B5EF4-FFF2-40B4-BE49-F238E27FC236}">
                <a16:creationId xmlns:a16="http://schemas.microsoft.com/office/drawing/2014/main" id="{21DD6E22-7197-3E78-A6A2-B721D8D7D7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7730" y="4901753"/>
            <a:ext cx="1665649" cy="1665649"/>
          </a:xfrm>
          <a:prstGeom prst="rect">
            <a:avLst/>
          </a:prstGeom>
        </p:spPr>
      </p:pic>
      <p:pic>
        <p:nvPicPr>
          <p:cNvPr id="25602" name="Picture 2" descr="Digipro Academy - Excel e Acess">
            <a:extLst>
              <a:ext uri="{FF2B5EF4-FFF2-40B4-BE49-F238E27FC236}">
                <a16:creationId xmlns:a16="http://schemas.microsoft.com/office/drawing/2014/main" id="{5B0E8EE3-646B-6F02-CCFF-63FE9BA2AB2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10614" y="3554575"/>
            <a:ext cx="3725701" cy="2810377"/>
          </a:xfrm>
          <a:prstGeom prst="rect">
            <a:avLst/>
          </a:prstGeom>
          <a:noFill/>
          <a:extLst>
            <a:ext uri="{909E8E84-426E-40DD-AFC4-6F175D3DCCD1}">
              <a14:hiddenFill xmlns:a14="http://schemas.microsoft.com/office/drawing/2010/main">
                <a:solidFill>
                  <a:srgbClr val="FFFFFF"/>
                </a:solidFill>
              </a14:hiddenFill>
            </a:ext>
          </a:extLst>
        </p:spPr>
      </p:pic>
      <p:pic>
        <p:nvPicPr>
          <p:cNvPr id="29" name="Gráfico 28" descr="Ferramentas de mineração com preenchimento sólido">
            <a:extLst>
              <a:ext uri="{FF2B5EF4-FFF2-40B4-BE49-F238E27FC236}">
                <a16:creationId xmlns:a16="http://schemas.microsoft.com/office/drawing/2014/main" id="{3D82776B-8CC9-D697-63CF-BB5E0A4D13E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173689" y="1211280"/>
            <a:ext cx="2890723" cy="2890723"/>
          </a:xfrm>
          <a:prstGeom prst="rect">
            <a:avLst/>
          </a:prstGeom>
        </p:spPr>
      </p:pic>
    </p:spTree>
    <p:extLst>
      <p:ext uri="{BB962C8B-B14F-4D97-AF65-F5344CB8AC3E}">
        <p14:creationId xmlns:p14="http://schemas.microsoft.com/office/powerpoint/2010/main" val="80966183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21" name="Imagem 20" descr="Uma imagem com texto&#10;&#10;Descrição gerada automaticamente">
            <a:extLst>
              <a:ext uri="{FF2B5EF4-FFF2-40B4-BE49-F238E27FC236}">
                <a16:creationId xmlns:a16="http://schemas.microsoft.com/office/drawing/2014/main" id="{351726B1-1421-8CDC-F27F-359E05D92102}"/>
              </a:ext>
            </a:extLst>
          </p:cNvPr>
          <p:cNvPicPr>
            <a:picLocks noChangeAspect="1"/>
          </p:cNvPicPr>
          <p:nvPr/>
        </p:nvPicPr>
        <p:blipFill>
          <a:blip r:embed="rId3">
            <a:alphaModFix/>
          </a:blip>
          <a:stretch>
            <a:fillRect/>
          </a:stretch>
        </p:blipFill>
        <p:spPr>
          <a:xfrm>
            <a:off x="1332348" y="1230921"/>
            <a:ext cx="8665923" cy="5288893"/>
          </a:xfrm>
          <a:prstGeom prst="rect">
            <a:avLst/>
          </a:prstGeom>
        </p:spPr>
      </p:pic>
      <p:sp>
        <p:nvSpPr>
          <p:cNvPr id="22" name="Retângulo 21">
            <a:extLst>
              <a:ext uri="{FF2B5EF4-FFF2-40B4-BE49-F238E27FC236}">
                <a16:creationId xmlns:a16="http://schemas.microsoft.com/office/drawing/2014/main" id="{2C6657C8-C7E2-B12E-47AD-A45946B57594}"/>
              </a:ext>
            </a:extLst>
          </p:cNvPr>
          <p:cNvSpPr/>
          <p:nvPr/>
        </p:nvSpPr>
        <p:spPr>
          <a:xfrm>
            <a:off x="6244568" y="4061637"/>
            <a:ext cx="3520996" cy="552894"/>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pic>
        <p:nvPicPr>
          <p:cNvPr id="20" name="Picture 2">
            <a:extLst>
              <a:ext uri="{FF2B5EF4-FFF2-40B4-BE49-F238E27FC236}">
                <a16:creationId xmlns:a16="http://schemas.microsoft.com/office/drawing/2014/main" id="{9EC418FA-E45E-A1E1-861E-4359C86B08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999" t="51272" r="16370" b="811"/>
          <a:stretch/>
        </p:blipFill>
        <p:spPr bwMode="auto">
          <a:xfrm>
            <a:off x="780297" y="1982311"/>
            <a:ext cx="5256385" cy="3996268"/>
          </a:xfrm>
          <a:prstGeom prst="rect">
            <a:avLst/>
          </a:prstGeom>
          <a:noFill/>
          <a:ln w="57150">
            <a:solidFill>
              <a:srgbClr val="394752"/>
            </a:solidFill>
          </a:ln>
          <a:effectLst>
            <a:glow rad="635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85705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21" name="Imagem 20" descr="Uma imagem com texto&#10;&#10;Descrição gerada automaticamente">
            <a:extLst>
              <a:ext uri="{FF2B5EF4-FFF2-40B4-BE49-F238E27FC236}">
                <a16:creationId xmlns:a16="http://schemas.microsoft.com/office/drawing/2014/main" id="{351726B1-1421-8CDC-F27F-359E05D92102}"/>
              </a:ext>
            </a:extLst>
          </p:cNvPr>
          <p:cNvPicPr>
            <a:picLocks noChangeAspect="1"/>
          </p:cNvPicPr>
          <p:nvPr/>
        </p:nvPicPr>
        <p:blipFill>
          <a:blip r:embed="rId3">
            <a:alphaModFix/>
          </a:blip>
          <a:stretch>
            <a:fillRect/>
          </a:stretch>
        </p:blipFill>
        <p:spPr>
          <a:xfrm>
            <a:off x="1332348" y="1230921"/>
            <a:ext cx="8665923" cy="5288893"/>
          </a:xfrm>
          <a:prstGeom prst="rect">
            <a:avLst/>
          </a:prstGeom>
        </p:spPr>
      </p:pic>
      <p:sp>
        <p:nvSpPr>
          <p:cNvPr id="22" name="Retângulo 21">
            <a:extLst>
              <a:ext uri="{FF2B5EF4-FFF2-40B4-BE49-F238E27FC236}">
                <a16:creationId xmlns:a16="http://schemas.microsoft.com/office/drawing/2014/main" id="{2C6657C8-C7E2-B12E-47AD-A45946B57594}"/>
              </a:ext>
            </a:extLst>
          </p:cNvPr>
          <p:cNvSpPr/>
          <p:nvPr/>
        </p:nvSpPr>
        <p:spPr>
          <a:xfrm>
            <a:off x="6244568" y="4061637"/>
            <a:ext cx="3520996" cy="552894"/>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pic>
        <p:nvPicPr>
          <p:cNvPr id="20" name="Picture 2">
            <a:extLst>
              <a:ext uri="{FF2B5EF4-FFF2-40B4-BE49-F238E27FC236}">
                <a16:creationId xmlns:a16="http://schemas.microsoft.com/office/drawing/2014/main" id="{9EC418FA-E45E-A1E1-861E-4359C86B08F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999" t="51272" r="16370" b="811"/>
          <a:stretch/>
        </p:blipFill>
        <p:spPr bwMode="auto">
          <a:xfrm>
            <a:off x="780297" y="1982311"/>
            <a:ext cx="5256385" cy="3996268"/>
          </a:xfrm>
          <a:prstGeom prst="rect">
            <a:avLst/>
          </a:prstGeom>
          <a:noFill/>
          <a:ln w="57150">
            <a:solidFill>
              <a:srgbClr val="394752"/>
            </a:solidFill>
          </a:ln>
          <a:effectLst>
            <a:glow rad="63500">
              <a:schemeClr val="accent4">
                <a:satMod val="175000"/>
                <a:alpha val="40000"/>
              </a:schemeClr>
            </a:glow>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31546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23" name="Picture 2">
            <a:extLst>
              <a:ext uri="{FF2B5EF4-FFF2-40B4-BE49-F238E27FC236}">
                <a16:creationId xmlns:a16="http://schemas.microsoft.com/office/drawing/2014/main" id="{1245F17F-B219-19B7-E947-2BCB70765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5388" y="1724026"/>
            <a:ext cx="6350000" cy="4559300"/>
          </a:xfrm>
          <a:prstGeom prst="rect">
            <a:avLst/>
          </a:prstGeom>
          <a:noFill/>
          <a:extLst>
            <a:ext uri="{909E8E84-426E-40DD-AFC4-6F175D3DCCD1}">
              <a14:hiddenFill xmlns:a14="http://schemas.microsoft.com/office/drawing/2010/main">
                <a:solidFill>
                  <a:srgbClr val="FFFFFF"/>
                </a:solidFill>
              </a14:hiddenFill>
            </a:ext>
          </a:extLst>
        </p:spPr>
      </p:pic>
      <p:pic>
        <p:nvPicPr>
          <p:cNvPr id="24" name="Imagem 23">
            <a:extLst>
              <a:ext uri="{FF2B5EF4-FFF2-40B4-BE49-F238E27FC236}">
                <a16:creationId xmlns:a16="http://schemas.microsoft.com/office/drawing/2014/main" id="{8AC0DA8D-E09B-2A0D-B487-9FE21BB49D6C}"/>
              </a:ext>
            </a:extLst>
          </p:cNvPr>
          <p:cNvPicPr>
            <a:picLocks noChangeAspect="1"/>
          </p:cNvPicPr>
          <p:nvPr/>
        </p:nvPicPr>
        <p:blipFill>
          <a:blip r:embed="rId4"/>
          <a:stretch>
            <a:fillRect/>
          </a:stretch>
        </p:blipFill>
        <p:spPr>
          <a:xfrm>
            <a:off x="534988" y="2204328"/>
            <a:ext cx="4470400" cy="863600"/>
          </a:xfrm>
          <a:prstGeom prst="rect">
            <a:avLst/>
          </a:prstGeom>
        </p:spPr>
      </p:pic>
    </p:spTree>
    <p:extLst>
      <p:ext uri="{BB962C8B-B14F-4D97-AF65-F5344CB8AC3E}">
        <p14:creationId xmlns:p14="http://schemas.microsoft.com/office/powerpoint/2010/main" val="668504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19" name="Imagem 18" descr="Uma imagem com texto&#10;&#10;Descrição gerada automaticamente">
            <a:extLst>
              <a:ext uri="{FF2B5EF4-FFF2-40B4-BE49-F238E27FC236}">
                <a16:creationId xmlns:a16="http://schemas.microsoft.com/office/drawing/2014/main" id="{2E6C7E3C-E8A1-C49D-33E4-A560168A6BF5}"/>
              </a:ext>
            </a:extLst>
          </p:cNvPr>
          <p:cNvPicPr>
            <a:picLocks noChangeAspect="1"/>
          </p:cNvPicPr>
          <p:nvPr/>
        </p:nvPicPr>
        <p:blipFill rotWithShape="1">
          <a:blip r:embed="rId3"/>
          <a:srcRect l="11666" t="2460" r="12500"/>
          <a:stretch/>
        </p:blipFill>
        <p:spPr>
          <a:xfrm>
            <a:off x="668903" y="1362822"/>
            <a:ext cx="8482581" cy="5156992"/>
          </a:xfrm>
          <a:prstGeom prst="rect">
            <a:avLst/>
          </a:prstGeom>
        </p:spPr>
      </p:pic>
      <p:sp>
        <p:nvSpPr>
          <p:cNvPr id="20" name="Retângulo 19">
            <a:extLst>
              <a:ext uri="{FF2B5EF4-FFF2-40B4-BE49-F238E27FC236}">
                <a16:creationId xmlns:a16="http://schemas.microsoft.com/office/drawing/2014/main" id="{6E677EE1-1E3B-D0C6-6A08-F616CA1F5CB2}"/>
              </a:ext>
            </a:extLst>
          </p:cNvPr>
          <p:cNvSpPr/>
          <p:nvPr/>
        </p:nvSpPr>
        <p:spPr>
          <a:xfrm>
            <a:off x="668902" y="4401879"/>
            <a:ext cx="4958621" cy="1450214"/>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337008923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21" name="Imagem 20" descr="Uma imagem com texto&#10;&#10;Descrição gerada automaticamente">
            <a:extLst>
              <a:ext uri="{FF2B5EF4-FFF2-40B4-BE49-F238E27FC236}">
                <a16:creationId xmlns:a16="http://schemas.microsoft.com/office/drawing/2014/main" id="{C48CBC64-A115-2E66-016C-CE7D25C112E1}"/>
              </a:ext>
            </a:extLst>
          </p:cNvPr>
          <p:cNvPicPr>
            <a:picLocks noChangeAspect="1"/>
          </p:cNvPicPr>
          <p:nvPr/>
        </p:nvPicPr>
        <p:blipFill rotWithShape="1">
          <a:blip r:embed="rId3"/>
          <a:srcRect l="5425" t="6652" b="12742"/>
          <a:stretch/>
        </p:blipFill>
        <p:spPr>
          <a:xfrm>
            <a:off x="836612" y="1690688"/>
            <a:ext cx="10515600" cy="4293771"/>
          </a:xfrm>
          <a:prstGeom prst="rect">
            <a:avLst/>
          </a:prstGeom>
        </p:spPr>
      </p:pic>
      <p:sp>
        <p:nvSpPr>
          <p:cNvPr id="22" name="Retângulo 21">
            <a:extLst>
              <a:ext uri="{FF2B5EF4-FFF2-40B4-BE49-F238E27FC236}">
                <a16:creationId xmlns:a16="http://schemas.microsoft.com/office/drawing/2014/main" id="{7856D347-1332-7EC9-2A46-43F75AFBE3F5}"/>
              </a:ext>
            </a:extLst>
          </p:cNvPr>
          <p:cNvSpPr/>
          <p:nvPr/>
        </p:nvSpPr>
        <p:spPr>
          <a:xfrm>
            <a:off x="836612" y="4976037"/>
            <a:ext cx="6606179" cy="567595"/>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
        <p:nvSpPr>
          <p:cNvPr id="23" name="Retângulo 22">
            <a:extLst>
              <a:ext uri="{FF2B5EF4-FFF2-40B4-BE49-F238E27FC236}">
                <a16:creationId xmlns:a16="http://schemas.microsoft.com/office/drawing/2014/main" id="{7AB422F0-56C5-1911-8B18-8C75FFAD8FC0}"/>
              </a:ext>
            </a:extLst>
          </p:cNvPr>
          <p:cNvSpPr/>
          <p:nvPr/>
        </p:nvSpPr>
        <p:spPr>
          <a:xfrm>
            <a:off x="916576" y="2532695"/>
            <a:ext cx="4973861" cy="401892"/>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1394861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20" name="Imagem 19">
            <a:extLst>
              <a:ext uri="{FF2B5EF4-FFF2-40B4-BE49-F238E27FC236}">
                <a16:creationId xmlns:a16="http://schemas.microsoft.com/office/drawing/2014/main" id="{9440AB66-752E-2322-BEC4-745068B51FC7}"/>
              </a:ext>
            </a:extLst>
          </p:cNvPr>
          <p:cNvPicPr>
            <a:picLocks noChangeAspect="1"/>
          </p:cNvPicPr>
          <p:nvPr/>
        </p:nvPicPr>
        <p:blipFill rotWithShape="1">
          <a:blip r:embed="rId3"/>
          <a:srcRect l="22527" t="1644" r="22287"/>
          <a:stretch/>
        </p:blipFill>
        <p:spPr>
          <a:xfrm>
            <a:off x="2858643" y="1340673"/>
            <a:ext cx="5860056" cy="5176643"/>
          </a:xfrm>
          <a:prstGeom prst="rect">
            <a:avLst/>
          </a:prstGeom>
        </p:spPr>
      </p:pic>
    </p:spTree>
    <p:extLst>
      <p:ext uri="{BB962C8B-B14F-4D97-AF65-F5344CB8AC3E}">
        <p14:creationId xmlns:p14="http://schemas.microsoft.com/office/powerpoint/2010/main" val="24029875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18" name="Imagem 17">
            <a:extLst>
              <a:ext uri="{FF2B5EF4-FFF2-40B4-BE49-F238E27FC236}">
                <a16:creationId xmlns:a16="http://schemas.microsoft.com/office/drawing/2014/main" id="{1D3F4130-A0FB-0E5D-B321-046E251ED071}"/>
              </a:ext>
            </a:extLst>
          </p:cNvPr>
          <p:cNvPicPr>
            <a:picLocks noChangeAspect="1"/>
          </p:cNvPicPr>
          <p:nvPr/>
        </p:nvPicPr>
        <p:blipFill rotWithShape="1">
          <a:blip r:embed="rId3"/>
          <a:srcRect l="25277" t="14698" r="10973" b="19641"/>
          <a:stretch/>
        </p:blipFill>
        <p:spPr>
          <a:xfrm>
            <a:off x="2209799" y="1889525"/>
            <a:ext cx="7772401" cy="3793067"/>
          </a:xfrm>
          <a:prstGeom prst="rect">
            <a:avLst/>
          </a:prstGeom>
        </p:spPr>
      </p:pic>
      <p:sp>
        <p:nvSpPr>
          <p:cNvPr id="19" name="Retângulo 18">
            <a:extLst>
              <a:ext uri="{FF2B5EF4-FFF2-40B4-BE49-F238E27FC236}">
                <a16:creationId xmlns:a16="http://schemas.microsoft.com/office/drawing/2014/main" id="{8271F706-A18D-2DB0-5D81-5886A548665D}"/>
              </a:ext>
            </a:extLst>
          </p:cNvPr>
          <p:cNvSpPr/>
          <p:nvPr/>
        </p:nvSpPr>
        <p:spPr>
          <a:xfrm>
            <a:off x="4699311" y="2946729"/>
            <a:ext cx="1856426" cy="369987"/>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
        <p:nvSpPr>
          <p:cNvPr id="21" name="Retângulo 20">
            <a:extLst>
              <a:ext uri="{FF2B5EF4-FFF2-40B4-BE49-F238E27FC236}">
                <a16:creationId xmlns:a16="http://schemas.microsoft.com/office/drawing/2014/main" id="{28521A8F-C03F-A701-9572-C925BE4840D9}"/>
              </a:ext>
            </a:extLst>
          </p:cNvPr>
          <p:cNvSpPr/>
          <p:nvPr/>
        </p:nvSpPr>
        <p:spPr>
          <a:xfrm>
            <a:off x="4699311" y="4054025"/>
            <a:ext cx="1856426" cy="369987"/>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
        <p:nvSpPr>
          <p:cNvPr id="22" name="Retângulo 21">
            <a:extLst>
              <a:ext uri="{FF2B5EF4-FFF2-40B4-BE49-F238E27FC236}">
                <a16:creationId xmlns:a16="http://schemas.microsoft.com/office/drawing/2014/main" id="{B89EDC68-E4A0-0EA6-2A17-4C5EFFC0DF96}"/>
              </a:ext>
            </a:extLst>
          </p:cNvPr>
          <p:cNvSpPr/>
          <p:nvPr/>
        </p:nvSpPr>
        <p:spPr>
          <a:xfrm>
            <a:off x="4685217" y="5161321"/>
            <a:ext cx="1856426" cy="369987"/>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249042429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7222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WEB DESIGNER</a:t>
            </a:r>
          </a:p>
        </p:txBody>
      </p:sp>
      <p:pic>
        <p:nvPicPr>
          <p:cNvPr id="18" name="Imagem 17">
            <a:extLst>
              <a:ext uri="{FF2B5EF4-FFF2-40B4-BE49-F238E27FC236}">
                <a16:creationId xmlns:a16="http://schemas.microsoft.com/office/drawing/2014/main" id="{1D3F4130-A0FB-0E5D-B321-046E251ED071}"/>
              </a:ext>
            </a:extLst>
          </p:cNvPr>
          <p:cNvPicPr>
            <a:picLocks noChangeAspect="1"/>
          </p:cNvPicPr>
          <p:nvPr/>
        </p:nvPicPr>
        <p:blipFill rotWithShape="1">
          <a:blip r:embed="rId3"/>
          <a:srcRect l="25277" t="14698" r="10973" b="19641"/>
          <a:stretch/>
        </p:blipFill>
        <p:spPr>
          <a:xfrm>
            <a:off x="2209799" y="1889525"/>
            <a:ext cx="7772401" cy="3793067"/>
          </a:xfrm>
          <a:prstGeom prst="rect">
            <a:avLst/>
          </a:prstGeom>
        </p:spPr>
      </p:pic>
      <p:sp>
        <p:nvSpPr>
          <p:cNvPr id="19" name="Retângulo 18">
            <a:extLst>
              <a:ext uri="{FF2B5EF4-FFF2-40B4-BE49-F238E27FC236}">
                <a16:creationId xmlns:a16="http://schemas.microsoft.com/office/drawing/2014/main" id="{8271F706-A18D-2DB0-5D81-5886A548665D}"/>
              </a:ext>
            </a:extLst>
          </p:cNvPr>
          <p:cNvSpPr/>
          <p:nvPr/>
        </p:nvSpPr>
        <p:spPr>
          <a:xfrm>
            <a:off x="2204752" y="3264486"/>
            <a:ext cx="1325257" cy="333213"/>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187571963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336342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BRANCHING LOGIC</a:t>
            </a:r>
          </a:p>
        </p:txBody>
      </p:sp>
      <p:pic>
        <p:nvPicPr>
          <p:cNvPr id="20" name="Imagem 19">
            <a:extLst>
              <a:ext uri="{FF2B5EF4-FFF2-40B4-BE49-F238E27FC236}">
                <a16:creationId xmlns:a16="http://schemas.microsoft.com/office/drawing/2014/main" id="{F2371617-E0F3-8079-1429-99467B674E12}"/>
              </a:ext>
            </a:extLst>
          </p:cNvPr>
          <p:cNvPicPr>
            <a:picLocks noChangeAspect="1"/>
          </p:cNvPicPr>
          <p:nvPr/>
        </p:nvPicPr>
        <p:blipFill>
          <a:blip r:embed="rId3"/>
          <a:stretch>
            <a:fillRect/>
          </a:stretch>
        </p:blipFill>
        <p:spPr>
          <a:xfrm>
            <a:off x="1650999" y="1857241"/>
            <a:ext cx="8415332" cy="1447799"/>
          </a:xfrm>
          <a:prstGeom prst="rect">
            <a:avLst/>
          </a:prstGeom>
        </p:spPr>
      </p:pic>
      <p:pic>
        <p:nvPicPr>
          <p:cNvPr id="21" name="Imagem 20" descr="Uma imagem com texto&#10;&#10;Descrição gerada automaticamente">
            <a:extLst>
              <a:ext uri="{FF2B5EF4-FFF2-40B4-BE49-F238E27FC236}">
                <a16:creationId xmlns:a16="http://schemas.microsoft.com/office/drawing/2014/main" id="{420E1127-158B-9853-EC8D-B66906811E3E}"/>
              </a:ext>
            </a:extLst>
          </p:cNvPr>
          <p:cNvPicPr>
            <a:picLocks noChangeAspect="1"/>
          </p:cNvPicPr>
          <p:nvPr/>
        </p:nvPicPr>
        <p:blipFill>
          <a:blip r:embed="rId4"/>
          <a:stretch>
            <a:fillRect/>
          </a:stretch>
        </p:blipFill>
        <p:spPr>
          <a:xfrm>
            <a:off x="1651000" y="3756160"/>
            <a:ext cx="8415331" cy="1922858"/>
          </a:xfrm>
          <a:prstGeom prst="rect">
            <a:avLst/>
          </a:prstGeom>
        </p:spPr>
      </p:pic>
    </p:spTree>
    <p:extLst>
      <p:ext uri="{BB962C8B-B14F-4D97-AF65-F5344CB8AC3E}">
        <p14:creationId xmlns:p14="http://schemas.microsoft.com/office/powerpoint/2010/main" val="29981409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336342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BRANCHING LOGIC</a:t>
            </a:r>
          </a:p>
        </p:txBody>
      </p:sp>
      <p:pic>
        <p:nvPicPr>
          <p:cNvPr id="19" name="Imagem 18" descr="Uma imagem com texto&#10;&#10;Descrição gerada automaticamente">
            <a:extLst>
              <a:ext uri="{FF2B5EF4-FFF2-40B4-BE49-F238E27FC236}">
                <a16:creationId xmlns:a16="http://schemas.microsoft.com/office/drawing/2014/main" id="{F81D1F49-A9A8-4842-684A-16F9B86B43DC}"/>
              </a:ext>
            </a:extLst>
          </p:cNvPr>
          <p:cNvPicPr>
            <a:picLocks noChangeAspect="1"/>
          </p:cNvPicPr>
          <p:nvPr/>
        </p:nvPicPr>
        <p:blipFill>
          <a:blip r:embed="rId3"/>
          <a:stretch>
            <a:fillRect/>
          </a:stretch>
        </p:blipFill>
        <p:spPr>
          <a:xfrm>
            <a:off x="3024169" y="1362629"/>
            <a:ext cx="6457372" cy="5121067"/>
          </a:xfrm>
          <a:prstGeom prst="rect">
            <a:avLst/>
          </a:prstGeom>
        </p:spPr>
      </p:pic>
    </p:spTree>
    <p:extLst>
      <p:ext uri="{BB962C8B-B14F-4D97-AF65-F5344CB8AC3E}">
        <p14:creationId xmlns:p14="http://schemas.microsoft.com/office/powerpoint/2010/main" val="2656753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372570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CONTEXTUALIZAÇÃO</a:t>
            </a:r>
          </a:p>
        </p:txBody>
      </p:sp>
      <p:pic>
        <p:nvPicPr>
          <p:cNvPr id="27" name="Gráfico 26" descr="Procurar inventário destaque">
            <a:extLst>
              <a:ext uri="{FF2B5EF4-FFF2-40B4-BE49-F238E27FC236}">
                <a16:creationId xmlns:a16="http://schemas.microsoft.com/office/drawing/2014/main" id="{2AE6DA2E-5412-7DB7-EF9F-9C0FF6F1725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441437" y="977806"/>
            <a:ext cx="6248395" cy="6248395"/>
          </a:xfrm>
          <a:prstGeom prst="rect">
            <a:avLst/>
          </a:prstGeom>
        </p:spPr>
      </p:pic>
      <p:pic>
        <p:nvPicPr>
          <p:cNvPr id="5" name="Gráfico 4" descr="A desenhar figura com preenchimento sólido">
            <a:extLst>
              <a:ext uri="{FF2B5EF4-FFF2-40B4-BE49-F238E27FC236}">
                <a16:creationId xmlns:a16="http://schemas.microsoft.com/office/drawing/2014/main" id="{21DD6E22-7197-3E78-A6A2-B721D8D7D74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7730" y="4901753"/>
            <a:ext cx="1665649" cy="1665649"/>
          </a:xfrm>
          <a:prstGeom prst="rect">
            <a:avLst/>
          </a:prstGeom>
        </p:spPr>
      </p:pic>
      <p:pic>
        <p:nvPicPr>
          <p:cNvPr id="29" name="Gráfico 28" descr="Ferramentas de mineração com preenchimento sólido">
            <a:extLst>
              <a:ext uri="{FF2B5EF4-FFF2-40B4-BE49-F238E27FC236}">
                <a16:creationId xmlns:a16="http://schemas.microsoft.com/office/drawing/2014/main" id="{3D82776B-8CC9-D697-63CF-BB5E0A4D13E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73689" y="1211280"/>
            <a:ext cx="2890723" cy="2890723"/>
          </a:xfrm>
          <a:prstGeom prst="rect">
            <a:avLst/>
          </a:prstGeom>
        </p:spPr>
      </p:pic>
      <p:sp>
        <p:nvSpPr>
          <p:cNvPr id="28" name="CaixaDeTexto 27">
            <a:extLst>
              <a:ext uri="{FF2B5EF4-FFF2-40B4-BE49-F238E27FC236}">
                <a16:creationId xmlns:a16="http://schemas.microsoft.com/office/drawing/2014/main" id="{4ADA0E19-A3D7-2569-32F3-6BB94C470187}"/>
              </a:ext>
            </a:extLst>
          </p:cNvPr>
          <p:cNvSpPr txBox="1"/>
          <p:nvPr/>
        </p:nvSpPr>
        <p:spPr>
          <a:xfrm>
            <a:off x="7945596" y="4102003"/>
            <a:ext cx="4246404" cy="707886"/>
          </a:xfrm>
          <a:prstGeom prst="rect">
            <a:avLst/>
          </a:prstGeom>
          <a:noFill/>
        </p:spPr>
        <p:txBody>
          <a:bodyPr wrap="square" rtlCol="0">
            <a:spAutoFit/>
          </a:bodyPr>
          <a:lstStyle/>
          <a:p>
            <a:r>
              <a:rPr lang="pt-PT" sz="4000" dirty="0">
                <a:solidFill>
                  <a:schemeClr val="tx2"/>
                </a:solidFill>
                <a:latin typeface="Trebuchet MS" panose="020B0703020202090204" pitchFamily="34" charset="0"/>
              </a:rPr>
              <a:t>Características?</a:t>
            </a:r>
          </a:p>
        </p:txBody>
      </p:sp>
    </p:spTree>
    <p:extLst>
      <p:ext uri="{BB962C8B-B14F-4D97-AF65-F5344CB8AC3E}">
        <p14:creationId xmlns:p14="http://schemas.microsoft.com/office/powerpoint/2010/main" val="7230622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336342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BRANCHING LOGIC</a:t>
            </a:r>
          </a:p>
        </p:txBody>
      </p:sp>
      <p:pic>
        <p:nvPicPr>
          <p:cNvPr id="18" name="Imagem 17">
            <a:extLst>
              <a:ext uri="{FF2B5EF4-FFF2-40B4-BE49-F238E27FC236}">
                <a16:creationId xmlns:a16="http://schemas.microsoft.com/office/drawing/2014/main" id="{B1F64F79-8933-5F8B-DDEC-B2C11EAEB94B}"/>
              </a:ext>
            </a:extLst>
          </p:cNvPr>
          <p:cNvPicPr>
            <a:picLocks noChangeAspect="1"/>
          </p:cNvPicPr>
          <p:nvPr/>
        </p:nvPicPr>
        <p:blipFill rotWithShape="1">
          <a:blip r:embed="rId3"/>
          <a:srcRect l="18195" t="2229" r="18750" b="3147"/>
          <a:stretch/>
        </p:blipFill>
        <p:spPr>
          <a:xfrm>
            <a:off x="2874141" y="1816604"/>
            <a:ext cx="6457372" cy="4704973"/>
          </a:xfrm>
          <a:prstGeom prst="rect">
            <a:avLst/>
          </a:prstGeom>
        </p:spPr>
      </p:pic>
    </p:spTree>
    <p:extLst>
      <p:ext uri="{BB962C8B-B14F-4D97-AF65-F5344CB8AC3E}">
        <p14:creationId xmlns:p14="http://schemas.microsoft.com/office/powerpoint/2010/main" val="5438959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336342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BRANCHING LOGIC</a:t>
            </a:r>
          </a:p>
        </p:txBody>
      </p:sp>
      <p:pic>
        <p:nvPicPr>
          <p:cNvPr id="19" name="Imagem 18" descr="Uma imagem com texto&#10;&#10;Descrição gerada automaticamente">
            <a:extLst>
              <a:ext uri="{FF2B5EF4-FFF2-40B4-BE49-F238E27FC236}">
                <a16:creationId xmlns:a16="http://schemas.microsoft.com/office/drawing/2014/main" id="{DD105742-719E-4C3E-284F-78F37785C93A}"/>
              </a:ext>
            </a:extLst>
          </p:cNvPr>
          <p:cNvPicPr>
            <a:picLocks noChangeAspect="1"/>
          </p:cNvPicPr>
          <p:nvPr/>
        </p:nvPicPr>
        <p:blipFill rotWithShape="1">
          <a:blip r:embed="rId3"/>
          <a:srcRect l="22206" t="1739" r="22904"/>
          <a:stretch/>
        </p:blipFill>
        <p:spPr>
          <a:xfrm>
            <a:off x="3207949" y="1460529"/>
            <a:ext cx="5776101" cy="5052528"/>
          </a:xfrm>
          <a:prstGeom prst="rect">
            <a:avLst/>
          </a:prstGeom>
        </p:spPr>
      </p:pic>
    </p:spTree>
    <p:extLst>
      <p:ext uri="{BB962C8B-B14F-4D97-AF65-F5344CB8AC3E}">
        <p14:creationId xmlns:p14="http://schemas.microsoft.com/office/powerpoint/2010/main" val="26013716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336342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BRANCHING LOGIC</a:t>
            </a:r>
          </a:p>
        </p:txBody>
      </p:sp>
      <p:sp>
        <p:nvSpPr>
          <p:cNvPr id="22" name="Retângulo 21">
            <a:extLst>
              <a:ext uri="{FF2B5EF4-FFF2-40B4-BE49-F238E27FC236}">
                <a16:creationId xmlns:a16="http://schemas.microsoft.com/office/drawing/2014/main" id="{CE9434AE-A9EA-FE6A-81E7-A91F6E16AEDA}"/>
              </a:ext>
            </a:extLst>
          </p:cNvPr>
          <p:cNvSpPr/>
          <p:nvPr/>
        </p:nvSpPr>
        <p:spPr>
          <a:xfrm>
            <a:off x="2441607" y="2709038"/>
            <a:ext cx="8503880" cy="1193169"/>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pt-PT" sz="2000" dirty="0">
              <a:solidFill>
                <a:schemeClr val="tx1"/>
              </a:solidFill>
              <a:latin typeface="Roboto" panose="02000000000000000000" pitchFamily="2" charset="0"/>
              <a:ea typeface="Roboto" panose="02000000000000000000" pitchFamily="2" charset="0"/>
              <a:cs typeface="Roboto" panose="02000000000000000000" pitchFamily="2" charset="0"/>
            </a:endParaRPr>
          </a:p>
        </p:txBody>
      </p:sp>
      <p:sp>
        <p:nvSpPr>
          <p:cNvPr id="24" name="CaixaDeTexto 23">
            <a:extLst>
              <a:ext uri="{FF2B5EF4-FFF2-40B4-BE49-F238E27FC236}">
                <a16:creationId xmlns:a16="http://schemas.microsoft.com/office/drawing/2014/main" id="{9C788301-ECEC-907F-C4E5-457172F74B21}"/>
              </a:ext>
            </a:extLst>
          </p:cNvPr>
          <p:cNvSpPr txBox="1"/>
          <p:nvPr/>
        </p:nvSpPr>
        <p:spPr>
          <a:xfrm>
            <a:off x="3440868" y="2839186"/>
            <a:ext cx="7623544" cy="954107"/>
          </a:xfrm>
          <a:prstGeom prst="rect">
            <a:avLst/>
          </a:prstGeom>
          <a:noFill/>
        </p:spPr>
        <p:txBody>
          <a:bodyPr wrap="square">
            <a:spAutoFit/>
          </a:bodyPr>
          <a:lstStyle/>
          <a:p>
            <a:r>
              <a:rPr lang="pt-PT" sz="2800"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É possível introduzir informação num campo que depois acaba por não estar disponível</a:t>
            </a:r>
          </a:p>
        </p:txBody>
      </p:sp>
      <p:pic>
        <p:nvPicPr>
          <p:cNvPr id="25" name="Gráfico 24" descr="Aviso com preenchimento sólido">
            <a:extLst>
              <a:ext uri="{FF2B5EF4-FFF2-40B4-BE49-F238E27FC236}">
                <a16:creationId xmlns:a16="http://schemas.microsoft.com/office/drawing/2014/main" id="{A7BAD11E-D5F9-BE03-FA5E-A65005EED5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289716" y="2287202"/>
            <a:ext cx="1951779" cy="1951779"/>
          </a:xfrm>
          <a:prstGeom prst="rect">
            <a:avLst/>
          </a:prstGeom>
        </p:spPr>
      </p:pic>
    </p:spTree>
    <p:extLst>
      <p:ext uri="{BB962C8B-B14F-4D97-AF65-F5344CB8AC3E}">
        <p14:creationId xmlns:p14="http://schemas.microsoft.com/office/powerpoint/2010/main" val="26993068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3392275"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FORMULÁRIOS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290816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NULL FLAVOURS</a:t>
            </a:r>
          </a:p>
        </p:txBody>
      </p:sp>
      <p:pic>
        <p:nvPicPr>
          <p:cNvPr id="3" name="Imagem 2">
            <a:extLst>
              <a:ext uri="{FF2B5EF4-FFF2-40B4-BE49-F238E27FC236}">
                <a16:creationId xmlns:a16="http://schemas.microsoft.com/office/drawing/2014/main" id="{3AAA13E8-21E6-4C82-5DB5-B55C5D8DE61A}"/>
              </a:ext>
            </a:extLst>
          </p:cNvPr>
          <p:cNvPicPr>
            <a:picLocks noChangeAspect="1"/>
          </p:cNvPicPr>
          <p:nvPr/>
        </p:nvPicPr>
        <p:blipFill>
          <a:blip r:embed="rId3"/>
          <a:stretch>
            <a:fillRect/>
          </a:stretch>
        </p:blipFill>
        <p:spPr>
          <a:xfrm>
            <a:off x="1788805" y="2662746"/>
            <a:ext cx="8928100" cy="14986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66987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39946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CRIAÇÃO DE REGISTOS</a:t>
            </a:r>
          </a:p>
        </p:txBody>
      </p:sp>
      <p:pic>
        <p:nvPicPr>
          <p:cNvPr id="18" name="Imagem 17">
            <a:extLst>
              <a:ext uri="{FF2B5EF4-FFF2-40B4-BE49-F238E27FC236}">
                <a16:creationId xmlns:a16="http://schemas.microsoft.com/office/drawing/2014/main" id="{4C1C4109-1C49-58F3-F09D-C01CB2761E3D}"/>
              </a:ext>
            </a:extLst>
          </p:cNvPr>
          <p:cNvPicPr>
            <a:picLocks noChangeAspect="1"/>
          </p:cNvPicPr>
          <p:nvPr/>
        </p:nvPicPr>
        <p:blipFill>
          <a:blip r:embed="rId3"/>
          <a:stretch>
            <a:fillRect/>
          </a:stretch>
        </p:blipFill>
        <p:spPr>
          <a:xfrm>
            <a:off x="785910" y="1327018"/>
            <a:ext cx="10933889" cy="5176513"/>
          </a:xfrm>
          <a:prstGeom prst="rect">
            <a:avLst/>
          </a:prstGeom>
        </p:spPr>
      </p:pic>
      <p:sp>
        <p:nvSpPr>
          <p:cNvPr id="19" name="Retângulo 18">
            <a:extLst>
              <a:ext uri="{FF2B5EF4-FFF2-40B4-BE49-F238E27FC236}">
                <a16:creationId xmlns:a16="http://schemas.microsoft.com/office/drawing/2014/main" id="{205C4B00-DCE5-86AC-41F2-575E8BA06963}"/>
              </a:ext>
            </a:extLst>
          </p:cNvPr>
          <p:cNvSpPr/>
          <p:nvPr/>
        </p:nvSpPr>
        <p:spPr>
          <a:xfrm>
            <a:off x="785909" y="3824246"/>
            <a:ext cx="2425123" cy="553998"/>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24372615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39946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CRIAÇÃO DE REGISTOS</a:t>
            </a:r>
          </a:p>
        </p:txBody>
      </p:sp>
      <p:pic>
        <p:nvPicPr>
          <p:cNvPr id="20" name="Imagem 19">
            <a:extLst>
              <a:ext uri="{FF2B5EF4-FFF2-40B4-BE49-F238E27FC236}">
                <a16:creationId xmlns:a16="http://schemas.microsoft.com/office/drawing/2014/main" id="{2927A62A-D8D0-C12A-DA78-50CC93678DE7}"/>
              </a:ext>
            </a:extLst>
          </p:cNvPr>
          <p:cNvPicPr>
            <a:picLocks noChangeAspect="1"/>
          </p:cNvPicPr>
          <p:nvPr/>
        </p:nvPicPr>
        <p:blipFill>
          <a:blip r:embed="rId3"/>
          <a:stretch>
            <a:fillRect/>
          </a:stretch>
        </p:blipFill>
        <p:spPr>
          <a:xfrm>
            <a:off x="624036" y="1365388"/>
            <a:ext cx="10933889" cy="5150887"/>
          </a:xfrm>
          <a:prstGeom prst="rect">
            <a:avLst/>
          </a:prstGeom>
        </p:spPr>
      </p:pic>
    </p:spTree>
    <p:extLst>
      <p:ext uri="{BB962C8B-B14F-4D97-AF65-F5344CB8AC3E}">
        <p14:creationId xmlns:p14="http://schemas.microsoft.com/office/powerpoint/2010/main" val="384602275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39946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CRIAÇÃO DE REGISTOS</a:t>
            </a:r>
          </a:p>
        </p:txBody>
      </p:sp>
      <p:pic>
        <p:nvPicPr>
          <p:cNvPr id="18" name="Imagem 17">
            <a:extLst>
              <a:ext uri="{FF2B5EF4-FFF2-40B4-BE49-F238E27FC236}">
                <a16:creationId xmlns:a16="http://schemas.microsoft.com/office/drawing/2014/main" id="{3475ABCD-4D5B-87B7-37F1-8EE9AC021BCA}"/>
              </a:ext>
            </a:extLst>
          </p:cNvPr>
          <p:cNvPicPr>
            <a:picLocks noChangeAspect="1"/>
          </p:cNvPicPr>
          <p:nvPr/>
        </p:nvPicPr>
        <p:blipFill rotWithShape="1">
          <a:blip r:embed="rId3"/>
          <a:srcRect l="25213" t="72276" r="11915" b="4397"/>
          <a:stretch/>
        </p:blipFill>
        <p:spPr>
          <a:xfrm>
            <a:off x="1193085" y="2719094"/>
            <a:ext cx="9805829" cy="1716717"/>
          </a:xfrm>
          <a:prstGeom prst="rect">
            <a:avLst/>
          </a:prstGeom>
        </p:spPr>
      </p:pic>
    </p:spTree>
    <p:extLst>
      <p:ext uri="{BB962C8B-B14F-4D97-AF65-F5344CB8AC3E}">
        <p14:creationId xmlns:p14="http://schemas.microsoft.com/office/powerpoint/2010/main" val="57961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39946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CRIAÇÃO DE REGISTOS</a:t>
            </a:r>
          </a:p>
        </p:txBody>
      </p:sp>
      <p:pic>
        <p:nvPicPr>
          <p:cNvPr id="19" name="Imagem 18" descr="Uma imagem com texto&#10;&#10;Descrição gerada automaticamente">
            <a:extLst>
              <a:ext uri="{FF2B5EF4-FFF2-40B4-BE49-F238E27FC236}">
                <a16:creationId xmlns:a16="http://schemas.microsoft.com/office/drawing/2014/main" id="{D902222D-3690-59A8-A2E2-D83483F6A178}"/>
              </a:ext>
            </a:extLst>
          </p:cNvPr>
          <p:cNvPicPr>
            <a:picLocks noChangeAspect="1"/>
          </p:cNvPicPr>
          <p:nvPr/>
        </p:nvPicPr>
        <p:blipFill>
          <a:blip r:embed="rId3"/>
          <a:stretch>
            <a:fillRect/>
          </a:stretch>
        </p:blipFill>
        <p:spPr>
          <a:xfrm>
            <a:off x="1089333" y="1285212"/>
            <a:ext cx="9234367" cy="5233670"/>
          </a:xfrm>
          <a:prstGeom prst="rect">
            <a:avLst/>
          </a:prstGeom>
        </p:spPr>
      </p:pic>
      <p:sp>
        <p:nvSpPr>
          <p:cNvPr id="20" name="Retângulo 19">
            <a:extLst>
              <a:ext uri="{FF2B5EF4-FFF2-40B4-BE49-F238E27FC236}">
                <a16:creationId xmlns:a16="http://schemas.microsoft.com/office/drawing/2014/main" id="{C3A76944-570C-1610-98AC-29978B1E593B}"/>
              </a:ext>
            </a:extLst>
          </p:cNvPr>
          <p:cNvSpPr/>
          <p:nvPr/>
        </p:nvSpPr>
        <p:spPr>
          <a:xfrm>
            <a:off x="3281393" y="3725296"/>
            <a:ext cx="3686400" cy="2422034"/>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16457007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39946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CRIAÇÃO DE REGISTOS</a:t>
            </a:r>
          </a:p>
        </p:txBody>
      </p:sp>
      <p:pic>
        <p:nvPicPr>
          <p:cNvPr id="19" name="Imagem 18" descr="Uma imagem com texto&#10;&#10;Descrição gerada automaticamente">
            <a:extLst>
              <a:ext uri="{FF2B5EF4-FFF2-40B4-BE49-F238E27FC236}">
                <a16:creationId xmlns:a16="http://schemas.microsoft.com/office/drawing/2014/main" id="{D902222D-3690-59A8-A2E2-D83483F6A178}"/>
              </a:ext>
            </a:extLst>
          </p:cNvPr>
          <p:cNvPicPr>
            <a:picLocks noChangeAspect="1"/>
          </p:cNvPicPr>
          <p:nvPr/>
        </p:nvPicPr>
        <p:blipFill>
          <a:blip r:embed="rId3"/>
          <a:stretch>
            <a:fillRect/>
          </a:stretch>
        </p:blipFill>
        <p:spPr>
          <a:xfrm>
            <a:off x="1089333" y="1285212"/>
            <a:ext cx="9234367" cy="5233670"/>
          </a:xfrm>
          <a:prstGeom prst="rect">
            <a:avLst/>
          </a:prstGeom>
        </p:spPr>
      </p:pic>
      <p:sp>
        <p:nvSpPr>
          <p:cNvPr id="20" name="Retângulo 19">
            <a:extLst>
              <a:ext uri="{FF2B5EF4-FFF2-40B4-BE49-F238E27FC236}">
                <a16:creationId xmlns:a16="http://schemas.microsoft.com/office/drawing/2014/main" id="{C3A76944-570C-1610-98AC-29978B1E593B}"/>
              </a:ext>
            </a:extLst>
          </p:cNvPr>
          <p:cNvSpPr/>
          <p:nvPr/>
        </p:nvSpPr>
        <p:spPr>
          <a:xfrm>
            <a:off x="3281393" y="3725296"/>
            <a:ext cx="3686400" cy="2422034"/>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pic>
        <p:nvPicPr>
          <p:cNvPr id="21" name="Imagem 20" descr="Uma imagem com texto&#10;&#10;Descrição gerada automaticamente">
            <a:extLst>
              <a:ext uri="{FF2B5EF4-FFF2-40B4-BE49-F238E27FC236}">
                <a16:creationId xmlns:a16="http://schemas.microsoft.com/office/drawing/2014/main" id="{B7225835-0712-ED40-01F1-05DCA2A63163}"/>
              </a:ext>
            </a:extLst>
          </p:cNvPr>
          <p:cNvPicPr>
            <a:picLocks noChangeAspect="1"/>
          </p:cNvPicPr>
          <p:nvPr/>
        </p:nvPicPr>
        <p:blipFill>
          <a:blip r:embed="rId4"/>
          <a:stretch>
            <a:fillRect/>
          </a:stretch>
        </p:blipFill>
        <p:spPr>
          <a:xfrm>
            <a:off x="7364325" y="3827908"/>
            <a:ext cx="4508911" cy="14202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636821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524015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CONSTRUÇÃO DE INQUÉRITOS</a:t>
            </a:r>
          </a:p>
        </p:txBody>
      </p:sp>
      <p:pic>
        <p:nvPicPr>
          <p:cNvPr id="22" name="Imagem 21" descr="Uma imagem com texto&#10;&#10;Descrição gerada automaticamente">
            <a:extLst>
              <a:ext uri="{FF2B5EF4-FFF2-40B4-BE49-F238E27FC236}">
                <a16:creationId xmlns:a16="http://schemas.microsoft.com/office/drawing/2014/main" id="{34B5D7D5-C636-D279-335D-55450DC4193B}"/>
              </a:ext>
            </a:extLst>
          </p:cNvPr>
          <p:cNvPicPr>
            <a:picLocks noChangeAspect="1"/>
          </p:cNvPicPr>
          <p:nvPr/>
        </p:nvPicPr>
        <p:blipFill>
          <a:blip r:embed="rId3"/>
          <a:stretch>
            <a:fillRect/>
          </a:stretch>
        </p:blipFill>
        <p:spPr>
          <a:xfrm>
            <a:off x="901700" y="2451100"/>
            <a:ext cx="10388600" cy="1955800"/>
          </a:xfrm>
          <a:prstGeom prst="rect">
            <a:avLst/>
          </a:prstGeom>
        </p:spPr>
      </p:pic>
      <p:sp>
        <p:nvSpPr>
          <p:cNvPr id="23" name="Retângulo 22">
            <a:extLst>
              <a:ext uri="{FF2B5EF4-FFF2-40B4-BE49-F238E27FC236}">
                <a16:creationId xmlns:a16="http://schemas.microsoft.com/office/drawing/2014/main" id="{F9E955AF-9C4F-E265-9C56-C098A41DC714}"/>
              </a:ext>
            </a:extLst>
          </p:cNvPr>
          <p:cNvSpPr/>
          <p:nvPr/>
        </p:nvSpPr>
        <p:spPr>
          <a:xfrm>
            <a:off x="2345805" y="2994463"/>
            <a:ext cx="3502102" cy="434537"/>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2400042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372570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CONTEXTUALIZAÇÃO</a:t>
            </a:r>
          </a:p>
        </p:txBody>
      </p:sp>
      <p:graphicFrame>
        <p:nvGraphicFramePr>
          <p:cNvPr id="2" name="Diagrama 1">
            <a:extLst>
              <a:ext uri="{FF2B5EF4-FFF2-40B4-BE49-F238E27FC236}">
                <a16:creationId xmlns:a16="http://schemas.microsoft.com/office/drawing/2014/main" id="{2749E17A-24E7-FA26-824D-7CA8F1BEE2C6}"/>
              </a:ext>
            </a:extLst>
          </p:cNvPr>
          <p:cNvGraphicFramePr/>
          <p:nvPr>
            <p:extLst>
              <p:ext uri="{D42A27DB-BD31-4B8C-83A1-F6EECF244321}">
                <p14:modId xmlns:p14="http://schemas.microsoft.com/office/powerpoint/2010/main" val="551420319"/>
              </p:ext>
            </p:extLst>
          </p:nvPr>
        </p:nvGraphicFramePr>
        <p:xfrm>
          <a:off x="643970" y="1345656"/>
          <a:ext cx="10420442" cy="49271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553256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524015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CONSTRUÇÃO DE INQUÉRITOS</a:t>
            </a:r>
          </a:p>
        </p:txBody>
      </p:sp>
      <p:pic>
        <p:nvPicPr>
          <p:cNvPr id="19" name="Imagem 18">
            <a:extLst>
              <a:ext uri="{FF2B5EF4-FFF2-40B4-BE49-F238E27FC236}">
                <a16:creationId xmlns:a16="http://schemas.microsoft.com/office/drawing/2014/main" id="{1FD86DDB-9280-3BDE-D733-A40F48DBF06C}"/>
              </a:ext>
            </a:extLst>
          </p:cNvPr>
          <p:cNvPicPr>
            <a:picLocks noChangeAspect="1"/>
          </p:cNvPicPr>
          <p:nvPr/>
        </p:nvPicPr>
        <p:blipFill>
          <a:blip r:embed="rId3"/>
          <a:stretch>
            <a:fillRect/>
          </a:stretch>
        </p:blipFill>
        <p:spPr>
          <a:xfrm>
            <a:off x="718102" y="1552692"/>
            <a:ext cx="10744200" cy="4963493"/>
          </a:xfrm>
          <a:prstGeom prst="rect">
            <a:avLst/>
          </a:prstGeom>
        </p:spPr>
      </p:pic>
      <p:sp>
        <p:nvSpPr>
          <p:cNvPr id="20" name="Retângulo 19">
            <a:extLst>
              <a:ext uri="{FF2B5EF4-FFF2-40B4-BE49-F238E27FC236}">
                <a16:creationId xmlns:a16="http://schemas.microsoft.com/office/drawing/2014/main" id="{E503884F-C544-1183-1197-7EDCB88415E4}"/>
              </a:ext>
            </a:extLst>
          </p:cNvPr>
          <p:cNvSpPr/>
          <p:nvPr/>
        </p:nvSpPr>
        <p:spPr>
          <a:xfrm>
            <a:off x="668903" y="3248040"/>
            <a:ext cx="862185" cy="333213"/>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
        <p:nvSpPr>
          <p:cNvPr id="21" name="Retângulo 20">
            <a:extLst>
              <a:ext uri="{FF2B5EF4-FFF2-40B4-BE49-F238E27FC236}">
                <a16:creationId xmlns:a16="http://schemas.microsoft.com/office/drawing/2014/main" id="{F78DD583-FFA9-799D-F14F-FA19F6C0389E}"/>
              </a:ext>
            </a:extLst>
          </p:cNvPr>
          <p:cNvSpPr/>
          <p:nvPr/>
        </p:nvSpPr>
        <p:spPr>
          <a:xfrm>
            <a:off x="8015104" y="5292420"/>
            <a:ext cx="862185" cy="333213"/>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385740712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524015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CONSTRUÇÃO DE INQUÉRITOS</a:t>
            </a:r>
          </a:p>
        </p:txBody>
      </p:sp>
      <p:pic>
        <p:nvPicPr>
          <p:cNvPr id="22" name="Imagem 21" descr="Uma imagem com texto&#10;&#10;Descrição gerada automaticamente">
            <a:extLst>
              <a:ext uri="{FF2B5EF4-FFF2-40B4-BE49-F238E27FC236}">
                <a16:creationId xmlns:a16="http://schemas.microsoft.com/office/drawing/2014/main" id="{A53A8C7F-3EAB-CF91-8A0E-AD7093791F5C}"/>
              </a:ext>
            </a:extLst>
          </p:cNvPr>
          <p:cNvPicPr>
            <a:picLocks noChangeAspect="1"/>
          </p:cNvPicPr>
          <p:nvPr/>
        </p:nvPicPr>
        <p:blipFill>
          <a:blip r:embed="rId3"/>
          <a:stretch>
            <a:fillRect/>
          </a:stretch>
        </p:blipFill>
        <p:spPr>
          <a:xfrm>
            <a:off x="1553632" y="1345046"/>
            <a:ext cx="8389348" cy="5171139"/>
          </a:xfrm>
          <a:prstGeom prst="rect">
            <a:avLst/>
          </a:prstGeom>
        </p:spPr>
      </p:pic>
    </p:spTree>
    <p:extLst>
      <p:ext uri="{BB962C8B-B14F-4D97-AF65-F5344CB8AC3E}">
        <p14:creationId xmlns:p14="http://schemas.microsoft.com/office/powerpoint/2010/main" val="229901397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524015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CONSTRUÇÃO DE INQUÉRITOS</a:t>
            </a:r>
          </a:p>
        </p:txBody>
      </p:sp>
      <p:pic>
        <p:nvPicPr>
          <p:cNvPr id="18" name="Imagem 17">
            <a:extLst>
              <a:ext uri="{FF2B5EF4-FFF2-40B4-BE49-F238E27FC236}">
                <a16:creationId xmlns:a16="http://schemas.microsoft.com/office/drawing/2014/main" id="{A8695BA2-678B-793C-4F2A-F4979CAC452B}"/>
              </a:ext>
            </a:extLst>
          </p:cNvPr>
          <p:cNvPicPr>
            <a:picLocks noChangeAspect="1"/>
          </p:cNvPicPr>
          <p:nvPr/>
        </p:nvPicPr>
        <p:blipFill>
          <a:blip r:embed="rId3"/>
          <a:stretch>
            <a:fillRect/>
          </a:stretch>
        </p:blipFill>
        <p:spPr>
          <a:xfrm>
            <a:off x="1159952" y="2306381"/>
            <a:ext cx="9904460" cy="3565215"/>
          </a:xfrm>
          <a:prstGeom prst="rect">
            <a:avLst/>
          </a:prstGeom>
        </p:spPr>
      </p:pic>
      <p:sp>
        <p:nvSpPr>
          <p:cNvPr id="19" name="Retângulo 18">
            <a:extLst>
              <a:ext uri="{FF2B5EF4-FFF2-40B4-BE49-F238E27FC236}">
                <a16:creationId xmlns:a16="http://schemas.microsoft.com/office/drawing/2014/main" id="{23E6923D-F02C-45E6-2674-E20EDD3F44B9}"/>
              </a:ext>
            </a:extLst>
          </p:cNvPr>
          <p:cNvSpPr/>
          <p:nvPr/>
        </p:nvSpPr>
        <p:spPr>
          <a:xfrm>
            <a:off x="9377917" y="4797358"/>
            <a:ext cx="1611602" cy="361175"/>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12675734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524015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CONSTRUÇÃO DE INQUÉRITOS</a:t>
            </a:r>
          </a:p>
        </p:txBody>
      </p:sp>
      <p:pic>
        <p:nvPicPr>
          <p:cNvPr id="20" name="Imagem 19">
            <a:extLst>
              <a:ext uri="{FF2B5EF4-FFF2-40B4-BE49-F238E27FC236}">
                <a16:creationId xmlns:a16="http://schemas.microsoft.com/office/drawing/2014/main" id="{1C9DF76F-7D2A-1614-56A0-17A8EC598FA7}"/>
              </a:ext>
            </a:extLst>
          </p:cNvPr>
          <p:cNvPicPr>
            <a:picLocks noChangeAspect="1"/>
          </p:cNvPicPr>
          <p:nvPr/>
        </p:nvPicPr>
        <p:blipFill>
          <a:blip r:embed="rId3"/>
          <a:stretch>
            <a:fillRect/>
          </a:stretch>
        </p:blipFill>
        <p:spPr>
          <a:xfrm>
            <a:off x="916576" y="1718190"/>
            <a:ext cx="9814560" cy="4800692"/>
          </a:xfrm>
          <a:prstGeom prst="rect">
            <a:avLst/>
          </a:prstGeom>
        </p:spPr>
      </p:pic>
    </p:spTree>
    <p:extLst>
      <p:ext uri="{BB962C8B-B14F-4D97-AF65-F5344CB8AC3E}">
        <p14:creationId xmlns:p14="http://schemas.microsoft.com/office/powerpoint/2010/main" val="319869001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4652236"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GESTÃO DE UTILIZADORES</a:t>
            </a:r>
          </a:p>
        </p:txBody>
      </p:sp>
      <p:pic>
        <p:nvPicPr>
          <p:cNvPr id="18" name="Imagem 17" descr="Uma imagem com texto&#10;&#10;Descrição gerada automaticamente">
            <a:extLst>
              <a:ext uri="{FF2B5EF4-FFF2-40B4-BE49-F238E27FC236}">
                <a16:creationId xmlns:a16="http://schemas.microsoft.com/office/drawing/2014/main" id="{00243BA0-3829-2150-D5BF-C8B38C024789}"/>
              </a:ext>
            </a:extLst>
          </p:cNvPr>
          <p:cNvPicPr>
            <a:picLocks noChangeAspect="1"/>
          </p:cNvPicPr>
          <p:nvPr/>
        </p:nvPicPr>
        <p:blipFill>
          <a:blip r:embed="rId3"/>
          <a:stretch>
            <a:fillRect/>
          </a:stretch>
        </p:blipFill>
        <p:spPr>
          <a:xfrm>
            <a:off x="4110723" y="1273704"/>
            <a:ext cx="2767463" cy="5243613"/>
          </a:xfrm>
          <a:prstGeom prst="rect">
            <a:avLst/>
          </a:prstGeom>
        </p:spPr>
      </p:pic>
      <p:sp>
        <p:nvSpPr>
          <p:cNvPr id="19" name="Retângulo 18">
            <a:extLst>
              <a:ext uri="{FF2B5EF4-FFF2-40B4-BE49-F238E27FC236}">
                <a16:creationId xmlns:a16="http://schemas.microsoft.com/office/drawing/2014/main" id="{657A8B2C-6A84-A95F-1016-603C220881B5}"/>
              </a:ext>
            </a:extLst>
          </p:cNvPr>
          <p:cNvSpPr/>
          <p:nvPr/>
        </p:nvSpPr>
        <p:spPr>
          <a:xfrm>
            <a:off x="4110723" y="3061288"/>
            <a:ext cx="1141761" cy="333213"/>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380557187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4652236"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GESTÃO DE UTILIZADORES</a:t>
            </a:r>
          </a:p>
        </p:txBody>
      </p:sp>
      <p:pic>
        <p:nvPicPr>
          <p:cNvPr id="20" name="Imagem 19">
            <a:extLst>
              <a:ext uri="{FF2B5EF4-FFF2-40B4-BE49-F238E27FC236}">
                <a16:creationId xmlns:a16="http://schemas.microsoft.com/office/drawing/2014/main" id="{54305CDD-FCDF-932D-595C-FABAFE83E98C}"/>
              </a:ext>
            </a:extLst>
          </p:cNvPr>
          <p:cNvPicPr>
            <a:picLocks noChangeAspect="1"/>
          </p:cNvPicPr>
          <p:nvPr/>
        </p:nvPicPr>
        <p:blipFill>
          <a:blip r:embed="rId3"/>
          <a:stretch>
            <a:fillRect/>
          </a:stretch>
        </p:blipFill>
        <p:spPr>
          <a:xfrm>
            <a:off x="768612" y="1353295"/>
            <a:ext cx="10654634" cy="5184245"/>
          </a:xfrm>
          <a:prstGeom prst="rect">
            <a:avLst/>
          </a:prstGeom>
        </p:spPr>
      </p:pic>
    </p:spTree>
    <p:extLst>
      <p:ext uri="{BB962C8B-B14F-4D97-AF65-F5344CB8AC3E}">
        <p14:creationId xmlns:p14="http://schemas.microsoft.com/office/powerpoint/2010/main" val="250037939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4652236"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GESTÃO DE UTILIZADORES</a:t>
            </a:r>
          </a:p>
        </p:txBody>
      </p:sp>
      <p:pic>
        <p:nvPicPr>
          <p:cNvPr id="18" name="Imagem 17" descr="Uma imagem com texto&#10;&#10;Descrição gerada automaticamente">
            <a:extLst>
              <a:ext uri="{FF2B5EF4-FFF2-40B4-BE49-F238E27FC236}">
                <a16:creationId xmlns:a16="http://schemas.microsoft.com/office/drawing/2014/main" id="{CE2366BF-4FE3-6B90-17BA-D03DD3305607}"/>
              </a:ext>
            </a:extLst>
          </p:cNvPr>
          <p:cNvPicPr>
            <a:picLocks noChangeAspect="1"/>
          </p:cNvPicPr>
          <p:nvPr/>
        </p:nvPicPr>
        <p:blipFill>
          <a:blip r:embed="rId3"/>
          <a:stretch>
            <a:fillRect/>
          </a:stretch>
        </p:blipFill>
        <p:spPr>
          <a:xfrm>
            <a:off x="916576" y="1307745"/>
            <a:ext cx="4324590" cy="2555958"/>
          </a:xfrm>
          <a:prstGeom prst="rect">
            <a:avLst/>
          </a:prstGeom>
        </p:spPr>
      </p:pic>
      <p:pic>
        <p:nvPicPr>
          <p:cNvPr id="19" name="Imagem 18" descr="Uma imagem com texto&#10;&#10;Descrição gerada automaticamente">
            <a:extLst>
              <a:ext uri="{FF2B5EF4-FFF2-40B4-BE49-F238E27FC236}">
                <a16:creationId xmlns:a16="http://schemas.microsoft.com/office/drawing/2014/main" id="{A9783395-9C1A-1ED9-9706-8FFDDEBCBB1F}"/>
              </a:ext>
            </a:extLst>
          </p:cNvPr>
          <p:cNvPicPr>
            <a:picLocks noChangeAspect="1"/>
          </p:cNvPicPr>
          <p:nvPr/>
        </p:nvPicPr>
        <p:blipFill>
          <a:blip r:embed="rId4"/>
          <a:stretch>
            <a:fillRect/>
          </a:stretch>
        </p:blipFill>
        <p:spPr>
          <a:xfrm>
            <a:off x="6773816" y="1881121"/>
            <a:ext cx="4278948" cy="3948043"/>
          </a:xfrm>
          <a:prstGeom prst="rect">
            <a:avLst/>
          </a:prstGeom>
        </p:spPr>
      </p:pic>
      <p:pic>
        <p:nvPicPr>
          <p:cNvPr id="21" name="Imagem 20">
            <a:extLst>
              <a:ext uri="{FF2B5EF4-FFF2-40B4-BE49-F238E27FC236}">
                <a16:creationId xmlns:a16="http://schemas.microsoft.com/office/drawing/2014/main" id="{9996D60C-C5B4-8AB7-768C-F072EA68BD75}"/>
              </a:ext>
            </a:extLst>
          </p:cNvPr>
          <p:cNvPicPr>
            <a:picLocks noChangeAspect="1"/>
          </p:cNvPicPr>
          <p:nvPr/>
        </p:nvPicPr>
        <p:blipFill>
          <a:blip r:embed="rId5"/>
          <a:stretch>
            <a:fillRect/>
          </a:stretch>
        </p:blipFill>
        <p:spPr>
          <a:xfrm>
            <a:off x="916576" y="4061603"/>
            <a:ext cx="4324590" cy="2215553"/>
          </a:xfrm>
          <a:prstGeom prst="rect">
            <a:avLst/>
          </a:prstGeom>
        </p:spPr>
      </p:pic>
    </p:spTree>
    <p:extLst>
      <p:ext uri="{BB962C8B-B14F-4D97-AF65-F5344CB8AC3E}">
        <p14:creationId xmlns:p14="http://schemas.microsoft.com/office/powerpoint/2010/main" val="236610603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4652236"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GESTÃO DE UTILIZADORES</a:t>
            </a:r>
          </a:p>
        </p:txBody>
      </p:sp>
      <p:pic>
        <p:nvPicPr>
          <p:cNvPr id="20" name="Imagem 19">
            <a:extLst>
              <a:ext uri="{FF2B5EF4-FFF2-40B4-BE49-F238E27FC236}">
                <a16:creationId xmlns:a16="http://schemas.microsoft.com/office/drawing/2014/main" id="{EB77AAC3-495D-1591-E9A3-A9E7794AA30D}"/>
              </a:ext>
            </a:extLst>
          </p:cNvPr>
          <p:cNvPicPr>
            <a:picLocks noChangeAspect="1"/>
          </p:cNvPicPr>
          <p:nvPr/>
        </p:nvPicPr>
        <p:blipFill>
          <a:blip r:embed="rId3"/>
          <a:stretch>
            <a:fillRect/>
          </a:stretch>
        </p:blipFill>
        <p:spPr>
          <a:xfrm>
            <a:off x="3493125" y="3007248"/>
            <a:ext cx="4826000" cy="1524000"/>
          </a:xfrm>
          <a:prstGeom prst="rect">
            <a:avLst/>
          </a:prstGeom>
        </p:spPr>
      </p:pic>
      <p:sp>
        <p:nvSpPr>
          <p:cNvPr id="22" name="Retângulo 21">
            <a:extLst>
              <a:ext uri="{FF2B5EF4-FFF2-40B4-BE49-F238E27FC236}">
                <a16:creationId xmlns:a16="http://schemas.microsoft.com/office/drawing/2014/main" id="{A7861A8E-C294-F75D-2BF7-CC4E64DF9A2F}"/>
              </a:ext>
            </a:extLst>
          </p:cNvPr>
          <p:cNvSpPr/>
          <p:nvPr/>
        </p:nvSpPr>
        <p:spPr>
          <a:xfrm>
            <a:off x="3493125" y="4006362"/>
            <a:ext cx="2602875" cy="482356"/>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277551004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CaixaDeTexto 38">
            <a:extLst>
              <a:ext uri="{FF2B5EF4-FFF2-40B4-BE49-F238E27FC236}">
                <a16:creationId xmlns:a16="http://schemas.microsoft.com/office/drawing/2014/main" id="{FACB9919-7EC8-97B7-7E06-ABA449D10BC2}"/>
              </a:ext>
            </a:extLst>
          </p:cNvPr>
          <p:cNvSpPr txBox="1"/>
          <p:nvPr/>
        </p:nvSpPr>
        <p:spPr>
          <a:xfrm>
            <a:off x="668903" y="-10288"/>
            <a:ext cx="4849404"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INSERÇÃO DE DADOS</a:t>
            </a:r>
          </a:p>
        </p:txBody>
      </p:sp>
      <p:sp>
        <p:nvSpPr>
          <p:cNvPr id="40" name="CaixaDeTexto 39">
            <a:extLst>
              <a:ext uri="{FF2B5EF4-FFF2-40B4-BE49-F238E27FC236}">
                <a16:creationId xmlns:a16="http://schemas.microsoft.com/office/drawing/2014/main" id="{4D118C29-4319-74AA-00DE-43FDE8326AFD}"/>
              </a:ext>
            </a:extLst>
          </p:cNvPr>
          <p:cNvSpPr txBox="1"/>
          <p:nvPr/>
        </p:nvSpPr>
        <p:spPr>
          <a:xfrm>
            <a:off x="643970" y="513587"/>
            <a:ext cx="4652236"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GESTÃO DE UTILIZADORES</a:t>
            </a:r>
          </a:p>
        </p:txBody>
      </p:sp>
      <p:pic>
        <p:nvPicPr>
          <p:cNvPr id="19" name="Imagem 18" descr="Uma imagem com texto&#10;&#10;Descrição gerada automaticamente">
            <a:extLst>
              <a:ext uri="{FF2B5EF4-FFF2-40B4-BE49-F238E27FC236}">
                <a16:creationId xmlns:a16="http://schemas.microsoft.com/office/drawing/2014/main" id="{0CCE33E8-E288-CC62-0BB6-13C8CCAC1733}"/>
              </a:ext>
            </a:extLst>
          </p:cNvPr>
          <p:cNvPicPr>
            <a:picLocks noChangeAspect="1"/>
          </p:cNvPicPr>
          <p:nvPr/>
        </p:nvPicPr>
        <p:blipFill>
          <a:blip r:embed="rId3"/>
          <a:stretch>
            <a:fillRect/>
          </a:stretch>
        </p:blipFill>
        <p:spPr>
          <a:xfrm>
            <a:off x="841070" y="1358914"/>
            <a:ext cx="10616628" cy="5167312"/>
          </a:xfrm>
          <a:prstGeom prst="rect">
            <a:avLst/>
          </a:prstGeom>
        </p:spPr>
      </p:pic>
    </p:spTree>
    <p:extLst>
      <p:ext uri="{BB962C8B-B14F-4D97-AF65-F5344CB8AC3E}">
        <p14:creationId xmlns:p14="http://schemas.microsoft.com/office/powerpoint/2010/main" val="18299368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tângulo 145">
            <a:extLst>
              <a:ext uri="{FF2B5EF4-FFF2-40B4-BE49-F238E27FC236}">
                <a16:creationId xmlns:a16="http://schemas.microsoft.com/office/drawing/2014/main" id="{94802D07-73BE-F872-D97F-4EA27D100517}"/>
              </a:ext>
            </a:extLst>
          </p:cNvPr>
          <p:cNvSpPr/>
          <p:nvPr/>
        </p:nvSpPr>
        <p:spPr>
          <a:xfrm>
            <a:off x="1526783" y="2055956"/>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Modo de</a:t>
            </a:r>
          </a:p>
          <a:p>
            <a:pPr algn="ctr"/>
            <a:r>
              <a:rPr lang="pt-PT" sz="2000" dirty="0">
                <a:latin typeface="Roboto" panose="02000000000000000000" pitchFamily="2" charset="0"/>
                <a:ea typeface="Roboto" panose="02000000000000000000" pitchFamily="2" charset="0"/>
                <a:cs typeface="Roboto" panose="02000000000000000000" pitchFamily="2" charset="0"/>
              </a:rPr>
              <a:t>Desenvolvimento</a:t>
            </a:r>
          </a:p>
        </p:txBody>
      </p:sp>
      <p:sp>
        <p:nvSpPr>
          <p:cNvPr id="147" name="Retângulo 146">
            <a:extLst>
              <a:ext uri="{FF2B5EF4-FFF2-40B4-BE49-F238E27FC236}">
                <a16:creationId xmlns:a16="http://schemas.microsoft.com/office/drawing/2014/main" id="{3AD977F4-E35A-80A3-0A7D-0E4BB4CAE0A2}"/>
              </a:ext>
            </a:extLst>
          </p:cNvPr>
          <p:cNvSpPr/>
          <p:nvPr/>
        </p:nvSpPr>
        <p:spPr>
          <a:xfrm>
            <a:off x="1526782" y="2739353"/>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Modo de “construção” do projeto</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Não devem ser introduzidos dados reais (risco de perda de dados)</a:t>
            </a:r>
          </a:p>
        </p:txBody>
      </p:sp>
      <p:sp>
        <p:nvSpPr>
          <p:cNvPr id="148" name="Retângulo 147">
            <a:extLst>
              <a:ext uri="{FF2B5EF4-FFF2-40B4-BE49-F238E27FC236}">
                <a16:creationId xmlns:a16="http://schemas.microsoft.com/office/drawing/2014/main" id="{277E701A-7DF1-6209-639B-759F6F019619}"/>
              </a:ext>
            </a:extLst>
          </p:cNvPr>
          <p:cNvSpPr/>
          <p:nvPr/>
        </p:nvSpPr>
        <p:spPr>
          <a:xfrm>
            <a:off x="6856900" y="2055956"/>
            <a:ext cx="3686400" cy="592367"/>
          </a:xfrm>
          <a:prstGeom prst="rect">
            <a:avLst/>
          </a:prstGeom>
          <a:solidFill>
            <a:schemeClr val="accent3">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PT" sz="2000" dirty="0">
                <a:latin typeface="Roboto" panose="02000000000000000000" pitchFamily="2" charset="0"/>
                <a:ea typeface="Roboto" panose="02000000000000000000" pitchFamily="2" charset="0"/>
                <a:cs typeface="Roboto" panose="02000000000000000000" pitchFamily="2" charset="0"/>
              </a:rPr>
              <a:t>Modo de</a:t>
            </a:r>
          </a:p>
          <a:p>
            <a:pPr algn="ctr"/>
            <a:r>
              <a:rPr lang="pt-PT" sz="2000" dirty="0">
                <a:latin typeface="Roboto" panose="02000000000000000000" pitchFamily="2" charset="0"/>
                <a:ea typeface="Roboto" panose="02000000000000000000" pitchFamily="2" charset="0"/>
                <a:cs typeface="Roboto" panose="02000000000000000000" pitchFamily="2" charset="0"/>
              </a:rPr>
              <a:t>Produção</a:t>
            </a:r>
          </a:p>
        </p:txBody>
      </p:sp>
      <p:sp>
        <p:nvSpPr>
          <p:cNvPr id="149" name="Retângulo 148">
            <a:extLst>
              <a:ext uri="{FF2B5EF4-FFF2-40B4-BE49-F238E27FC236}">
                <a16:creationId xmlns:a16="http://schemas.microsoft.com/office/drawing/2014/main" id="{69D4AC8A-0E86-E5D3-1993-565441F849BE}"/>
              </a:ext>
            </a:extLst>
          </p:cNvPr>
          <p:cNvSpPr/>
          <p:nvPr/>
        </p:nvSpPr>
        <p:spPr>
          <a:xfrm>
            <a:off x="6856899" y="2739353"/>
            <a:ext cx="3686400" cy="2776807"/>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Limitação dos modos de edição</a:t>
            </a:r>
          </a:p>
          <a:p>
            <a:pPr marL="342900" indent="-342900">
              <a:buFont typeface="Arial" panose="020B0604020202020204" pitchFamily="34" charset="0"/>
              <a:buChar char="•"/>
            </a:pPr>
            <a:endPar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endParaRPr>
          </a:p>
          <a:p>
            <a:pPr marL="342900" indent="-342900">
              <a:buFont typeface="Arial" panose="020B0604020202020204" pitchFamily="34" charset="0"/>
              <a:buChar char="•"/>
            </a:pPr>
            <a:r>
              <a:rPr lang="pt-PT" sz="2000" b="1" dirty="0">
                <a:solidFill>
                  <a:schemeClr val="tx1"/>
                </a:solidFill>
                <a:latin typeface="Open Sans Light" panose="020B0306030504020204" pitchFamily="34" charset="0"/>
                <a:ea typeface="Open Sans Light" panose="020B0306030504020204" pitchFamily="34" charset="0"/>
                <a:cs typeface="Open Sans Light" panose="020B0306030504020204" pitchFamily="34" charset="0"/>
              </a:rPr>
              <a:t>Modo de utilização para colheita de dados reais</a:t>
            </a:r>
          </a:p>
        </p:txBody>
      </p:sp>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3788217"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MODO DE PRODUÇÃO</a:t>
            </a:r>
          </a:p>
        </p:txBody>
      </p:sp>
      <p:sp>
        <p:nvSpPr>
          <p:cNvPr id="2" name="Seta para a Direita 1">
            <a:extLst>
              <a:ext uri="{FF2B5EF4-FFF2-40B4-BE49-F238E27FC236}">
                <a16:creationId xmlns:a16="http://schemas.microsoft.com/office/drawing/2014/main" id="{83ADCA75-9785-0638-8F3B-DB3F9FF5CBC1}"/>
              </a:ext>
            </a:extLst>
          </p:cNvPr>
          <p:cNvSpPr/>
          <p:nvPr/>
        </p:nvSpPr>
        <p:spPr>
          <a:xfrm>
            <a:off x="5213182" y="2975238"/>
            <a:ext cx="1643717" cy="1948556"/>
          </a:xfrm>
          <a:prstGeom prst="rightArrow">
            <a:avLst/>
          </a:prstGeom>
          <a:solidFill>
            <a:srgbClr val="7C8AB9">
              <a:alpha val="5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71987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tângulo 28">
            <a:extLst>
              <a:ext uri="{FF2B5EF4-FFF2-40B4-BE49-F238E27FC236}">
                <a16:creationId xmlns:a16="http://schemas.microsoft.com/office/drawing/2014/main" id="{31E8B40A-A758-05D5-98F2-A6BC4269D843}"/>
              </a:ext>
            </a:extLst>
          </p:cNvPr>
          <p:cNvSpPr/>
          <p:nvPr/>
        </p:nvSpPr>
        <p:spPr>
          <a:xfrm>
            <a:off x="-2462" y="1627904"/>
            <a:ext cx="12192000" cy="2452247"/>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1739579"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O QUE É?</a:t>
            </a:r>
          </a:p>
        </p:txBody>
      </p:sp>
      <p:pic>
        <p:nvPicPr>
          <p:cNvPr id="27650" name="Picture 2" descr="REDCap">
            <a:extLst>
              <a:ext uri="{FF2B5EF4-FFF2-40B4-BE49-F238E27FC236}">
                <a16:creationId xmlns:a16="http://schemas.microsoft.com/office/drawing/2014/main" id="{C8C39825-5982-3BEB-1B0B-262BB2C94E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757"/>
          <a:stretch/>
        </p:blipFill>
        <p:spPr bwMode="auto">
          <a:xfrm>
            <a:off x="2150112" y="1563822"/>
            <a:ext cx="7312543" cy="2294183"/>
          </a:xfrm>
          <a:prstGeom prst="rect">
            <a:avLst/>
          </a:prstGeom>
          <a:noFill/>
          <a:extLst>
            <a:ext uri="{909E8E84-426E-40DD-AFC4-6F175D3DCCD1}">
              <a14:hiddenFill xmlns:a14="http://schemas.microsoft.com/office/drawing/2010/main">
                <a:solidFill>
                  <a:srgbClr val="FFFFFF"/>
                </a:solidFill>
              </a14:hiddenFill>
            </a:ext>
          </a:extLst>
        </p:spPr>
      </p:pic>
      <p:sp>
        <p:nvSpPr>
          <p:cNvPr id="31" name="Retângulo 30">
            <a:extLst>
              <a:ext uri="{FF2B5EF4-FFF2-40B4-BE49-F238E27FC236}">
                <a16:creationId xmlns:a16="http://schemas.microsoft.com/office/drawing/2014/main" id="{B84D915B-0DD8-E608-58C4-CB370DA88214}"/>
              </a:ext>
            </a:extLst>
          </p:cNvPr>
          <p:cNvSpPr/>
          <p:nvPr/>
        </p:nvSpPr>
        <p:spPr>
          <a:xfrm>
            <a:off x="9203172" y="3525587"/>
            <a:ext cx="518965" cy="374546"/>
          </a:xfrm>
          <a:prstGeom prst="rect">
            <a:avLst/>
          </a:prstGeom>
          <a:solidFill>
            <a:schemeClr val="tx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32" name="CaixaDeTexto 31">
            <a:extLst>
              <a:ext uri="{FF2B5EF4-FFF2-40B4-BE49-F238E27FC236}">
                <a16:creationId xmlns:a16="http://schemas.microsoft.com/office/drawing/2014/main" id="{42C577F7-8E60-7E8A-8F9C-BE4E9FF29A0A}"/>
              </a:ext>
            </a:extLst>
          </p:cNvPr>
          <p:cNvSpPr txBox="1"/>
          <p:nvPr/>
        </p:nvSpPr>
        <p:spPr>
          <a:xfrm>
            <a:off x="2600842" y="4286145"/>
            <a:ext cx="8810392" cy="830997"/>
          </a:xfrm>
          <a:prstGeom prst="rect">
            <a:avLst/>
          </a:prstGeom>
          <a:noFill/>
        </p:spPr>
        <p:txBody>
          <a:bodyPr wrap="square">
            <a:spAutoFit/>
          </a:bodyPr>
          <a:lstStyle/>
          <a:p>
            <a:r>
              <a:rPr lang="en-US" sz="2400" dirty="0">
                <a:latin typeface="Open Sans Light" panose="020B0306030504020204" pitchFamily="34" charset="0"/>
                <a:ea typeface="Open Sans Light" panose="020B0306030504020204" pitchFamily="34" charset="0"/>
                <a:cs typeface="Open Sans Light" panose="020B0306030504020204" pitchFamily="34" charset="0"/>
              </a:rPr>
              <a:t>Ferramentas </a:t>
            </a:r>
            <a:r>
              <a:rPr lang="en-US" sz="2400" b="1" dirty="0" err="1">
                <a:solidFill>
                  <a:srgbClr val="394752"/>
                </a:solidFill>
                <a:latin typeface="Open Sans" panose="020B0606030504020204" pitchFamily="34" charset="0"/>
                <a:ea typeface="Open Sans" panose="020B0606030504020204" pitchFamily="34" charset="0"/>
                <a:cs typeface="Open Sans" panose="020B0606030504020204" pitchFamily="34" charset="0"/>
              </a:rPr>
              <a:t>intuitivas</a:t>
            </a:r>
            <a:r>
              <a:rPr lang="en-US" sz="2400" b="1" dirty="0">
                <a:solidFill>
                  <a:srgbClr val="394752"/>
                </a:solidFill>
                <a:latin typeface="Open Sans" panose="020B0606030504020204" pitchFamily="34" charset="0"/>
                <a:ea typeface="Open Sans" panose="020B0606030504020204" pitchFamily="34" charset="0"/>
                <a:cs typeface="Open Sans" panose="020B0606030504020204" pitchFamily="34" charset="0"/>
              </a:rPr>
              <a:t> e </a:t>
            </a:r>
            <a:r>
              <a:rPr lang="en-US" sz="2400" b="1" dirty="0" err="1">
                <a:solidFill>
                  <a:srgbClr val="394752"/>
                </a:solidFill>
                <a:latin typeface="Open Sans" panose="020B0606030504020204" pitchFamily="34" charset="0"/>
                <a:ea typeface="Open Sans" panose="020B0606030504020204" pitchFamily="34" charset="0"/>
                <a:cs typeface="Open Sans" panose="020B0606030504020204" pitchFamily="34" charset="0"/>
              </a:rPr>
              <a:t>reutilizáveis</a:t>
            </a:r>
            <a:r>
              <a:rPr lang="en-US" sz="2400" b="1" dirty="0">
                <a:solidFill>
                  <a:srgbClr val="394752"/>
                </a:solidFill>
                <a:latin typeface="Open Sans" panose="020B0606030504020204" pitchFamily="34" charset="0"/>
                <a:ea typeface="Open Sans" panose="020B0606030504020204" pitchFamily="34" charset="0"/>
                <a:cs typeface="Open Sans" panose="020B0606030504020204" pitchFamily="34" charset="0"/>
              </a:rPr>
              <a:t> </a:t>
            </a:r>
            <a:r>
              <a:rPr lang="en-US" sz="2400" dirty="0">
                <a:latin typeface="Open Sans Light" panose="020B0306030504020204" pitchFamily="34" charset="0"/>
                <a:ea typeface="Open Sans Light" panose="020B0306030504020204" pitchFamily="34" charset="0"/>
                <a:cs typeface="Open Sans Light" panose="020B0306030504020204" pitchFamily="34" charset="0"/>
              </a:rPr>
              <a:t>para</a:t>
            </a:r>
          </a:p>
          <a:p>
            <a:r>
              <a:rPr lang="en-US" sz="2400" dirty="0" err="1">
                <a:latin typeface="Open Sans Light" panose="020B0306030504020204" pitchFamily="34" charset="0"/>
                <a:ea typeface="Open Sans Light" panose="020B0306030504020204" pitchFamily="34" charset="0"/>
                <a:cs typeface="Open Sans Light" panose="020B0306030504020204" pitchFamily="34" charset="0"/>
              </a:rPr>
              <a:t>recolha</a:t>
            </a:r>
            <a:r>
              <a:rPr lang="en-US" sz="2400" dirty="0">
                <a:latin typeface="Open Sans Light" panose="020B0306030504020204" pitchFamily="34" charset="0"/>
                <a:ea typeface="Open Sans Light" panose="020B0306030504020204" pitchFamily="34" charset="0"/>
                <a:cs typeface="Open Sans Light" panose="020B0306030504020204" pitchFamily="34" charset="0"/>
              </a:rPr>
              <a:t> e de dados de </a:t>
            </a:r>
            <a:r>
              <a:rPr lang="en-US" sz="2400" b="1" dirty="0" err="1">
                <a:solidFill>
                  <a:srgbClr val="394752"/>
                </a:solidFill>
                <a:latin typeface="Open Sans" panose="020B0606030504020204" pitchFamily="34" charset="0"/>
                <a:ea typeface="Open Sans" panose="020B0606030504020204" pitchFamily="34" charset="0"/>
                <a:cs typeface="Open Sans" panose="020B0606030504020204" pitchFamily="34" charset="0"/>
              </a:rPr>
              <a:t>investigação</a:t>
            </a:r>
            <a:r>
              <a:rPr lang="en-US" sz="2400" b="1" dirty="0">
                <a:solidFill>
                  <a:srgbClr val="394752"/>
                </a:solidFill>
                <a:latin typeface="Open Sans" panose="020B0606030504020204" pitchFamily="34" charset="0"/>
                <a:ea typeface="Open Sans" panose="020B0606030504020204" pitchFamily="34" charset="0"/>
                <a:cs typeface="Open Sans" panose="020B0606030504020204" pitchFamily="34" charset="0"/>
              </a:rPr>
              <a:t> </a:t>
            </a:r>
            <a:r>
              <a:rPr lang="en-US" sz="2400" b="1" dirty="0" err="1">
                <a:solidFill>
                  <a:srgbClr val="394752"/>
                </a:solidFill>
                <a:latin typeface="Open Sans" panose="020B0606030504020204" pitchFamily="34" charset="0"/>
                <a:ea typeface="Open Sans" panose="020B0606030504020204" pitchFamily="34" charset="0"/>
                <a:cs typeface="Open Sans" panose="020B0606030504020204" pitchFamily="34" charset="0"/>
              </a:rPr>
              <a:t>clínica</a:t>
            </a:r>
            <a:r>
              <a:rPr lang="en-US" sz="2400" b="1" dirty="0">
                <a:solidFill>
                  <a:srgbClr val="394752"/>
                </a:solidFill>
                <a:latin typeface="Open Sans" panose="020B0606030504020204" pitchFamily="34" charset="0"/>
                <a:ea typeface="Open Sans" panose="020B0606030504020204" pitchFamily="34" charset="0"/>
                <a:cs typeface="Open Sans" panose="020B0606030504020204" pitchFamily="34" charset="0"/>
              </a:rPr>
              <a:t> e de </a:t>
            </a:r>
            <a:r>
              <a:rPr lang="en-US" sz="2400" b="1" dirty="0" err="1">
                <a:solidFill>
                  <a:srgbClr val="394752"/>
                </a:solidFill>
                <a:latin typeface="Open Sans" panose="020B0606030504020204" pitchFamily="34" charset="0"/>
                <a:ea typeface="Open Sans" panose="020B0606030504020204" pitchFamily="34" charset="0"/>
                <a:cs typeface="Open Sans" panose="020B0606030504020204" pitchFamily="34" charset="0"/>
              </a:rPr>
              <a:t>translação</a:t>
            </a:r>
            <a:endParaRPr lang="en-US" sz="2400" b="1" dirty="0">
              <a:solidFill>
                <a:srgbClr val="394752"/>
              </a:solidFill>
              <a:latin typeface="Open Sans" panose="020B0606030504020204" pitchFamily="34" charset="0"/>
              <a:ea typeface="Open Sans" panose="020B0606030504020204" pitchFamily="34" charset="0"/>
              <a:cs typeface="Open Sans" panose="020B0606030504020204" pitchFamily="34" charset="0"/>
            </a:endParaRPr>
          </a:p>
        </p:txBody>
      </p:sp>
      <p:pic>
        <p:nvPicPr>
          <p:cNvPr id="33" name="Gráfico 32" descr="Ferramentas de mineração com preenchimento sólido">
            <a:extLst>
              <a:ext uri="{FF2B5EF4-FFF2-40B4-BE49-F238E27FC236}">
                <a16:creationId xmlns:a16="http://schemas.microsoft.com/office/drawing/2014/main" id="{06664394-2270-4CF2-A218-D9DA80F50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38728" y="4185694"/>
            <a:ext cx="987089" cy="987089"/>
          </a:xfrm>
          <a:prstGeom prst="rect">
            <a:avLst/>
          </a:prstGeom>
        </p:spPr>
      </p:pic>
      <p:sp>
        <p:nvSpPr>
          <p:cNvPr id="34" name="Retângulo 33">
            <a:extLst>
              <a:ext uri="{FF2B5EF4-FFF2-40B4-BE49-F238E27FC236}">
                <a16:creationId xmlns:a16="http://schemas.microsoft.com/office/drawing/2014/main" id="{D22DDC34-1556-B44D-F24D-249A43DDF081}"/>
              </a:ext>
            </a:extLst>
          </p:cNvPr>
          <p:cNvSpPr/>
          <p:nvPr/>
        </p:nvSpPr>
        <p:spPr>
          <a:xfrm>
            <a:off x="2935566" y="5300307"/>
            <a:ext cx="2955024" cy="830998"/>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pt-PT" b="1" dirty="0">
                <a:solidFill>
                  <a:schemeClr val="tx1"/>
                </a:solidFill>
                <a:latin typeface="Open Sans Condensed" panose="020B0606030504020204" pitchFamily="34" charset="0"/>
                <a:ea typeface="Open Sans Condensed" panose="020B0606030504020204" pitchFamily="34" charset="0"/>
                <a:cs typeface="Open Sans Condensed" panose="020B0606030504020204" pitchFamily="34" charset="0"/>
              </a:rPr>
              <a:t>Guiado por METADADOS</a:t>
            </a:r>
          </a:p>
          <a:p>
            <a:pPr algn="ctr"/>
            <a:r>
              <a:rPr lang="pt-PT" b="1" dirty="0">
                <a:solidFill>
                  <a:schemeClr val="tx1"/>
                </a:solidFill>
                <a:latin typeface="Open Sans Condensed" panose="020B0606030504020204" pitchFamily="34" charset="0"/>
                <a:ea typeface="Open Sans Condensed" panose="020B0606030504020204" pitchFamily="34" charset="0"/>
                <a:cs typeface="Open Sans Condensed" panose="020B0606030504020204" pitchFamily="34" charset="0"/>
              </a:rPr>
              <a:t>(</a:t>
            </a:r>
            <a:r>
              <a:rPr lang="pt-PT" b="1" dirty="0" err="1">
                <a:solidFill>
                  <a:schemeClr val="tx1"/>
                </a:solidFill>
                <a:latin typeface="Open Sans Condensed" panose="020B0606030504020204" pitchFamily="34" charset="0"/>
                <a:ea typeface="Open Sans Condensed" panose="020B0606030504020204" pitchFamily="34" charset="0"/>
                <a:cs typeface="Open Sans Condensed" panose="020B0606030504020204" pitchFamily="34" charset="0"/>
              </a:rPr>
              <a:t>Metadata-driven</a:t>
            </a:r>
            <a:r>
              <a:rPr lang="pt-PT" b="1" dirty="0">
                <a:solidFill>
                  <a:schemeClr val="tx1"/>
                </a:solidFill>
                <a:latin typeface="Open Sans Condensed" panose="020B0606030504020204" pitchFamily="34" charset="0"/>
                <a:ea typeface="Open Sans Condensed" panose="020B0606030504020204" pitchFamily="34" charset="0"/>
                <a:cs typeface="Open Sans Condensed" panose="020B0606030504020204" pitchFamily="34" charset="0"/>
              </a:rPr>
              <a:t>)</a:t>
            </a:r>
          </a:p>
        </p:txBody>
      </p:sp>
      <p:sp>
        <p:nvSpPr>
          <p:cNvPr id="35" name="Retângulo 34">
            <a:extLst>
              <a:ext uri="{FF2B5EF4-FFF2-40B4-BE49-F238E27FC236}">
                <a16:creationId xmlns:a16="http://schemas.microsoft.com/office/drawing/2014/main" id="{6EE0D68A-764A-8263-AE1F-F5041476909C}"/>
              </a:ext>
            </a:extLst>
          </p:cNvPr>
          <p:cNvSpPr/>
          <p:nvPr/>
        </p:nvSpPr>
        <p:spPr>
          <a:xfrm>
            <a:off x="6136084" y="5300306"/>
            <a:ext cx="2955024" cy="830998"/>
          </a:xfrm>
          <a:prstGeom prst="rect">
            <a:avLst/>
          </a:prstGeom>
          <a:solidFill>
            <a:schemeClr val="accent4">
              <a:lumMod val="20000"/>
              <a:lumOff val="80000"/>
            </a:schemeClr>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pt-PT" b="1" dirty="0">
                <a:latin typeface="Open Sans Condensed" panose="020B0606030504020204" pitchFamily="34" charset="0"/>
                <a:ea typeface="Open Sans Condensed" panose="020B0606030504020204" pitchFamily="34" charset="0"/>
                <a:cs typeface="Open Sans Condensed" panose="020B0606030504020204" pitchFamily="34" charset="0"/>
              </a:rPr>
              <a:t>Sem programação</a:t>
            </a:r>
          </a:p>
          <a:p>
            <a:pPr algn="ctr"/>
            <a:r>
              <a:rPr lang="pt-PT" b="1" dirty="0">
                <a:latin typeface="Open Sans Condensed" panose="020B0606030504020204" pitchFamily="34" charset="0"/>
                <a:ea typeface="Open Sans Condensed" panose="020B0606030504020204" pitchFamily="34" charset="0"/>
                <a:cs typeface="Open Sans Condensed" panose="020B0606030504020204" pitchFamily="34" charset="0"/>
              </a:rPr>
              <a:t>por projeto</a:t>
            </a:r>
          </a:p>
        </p:txBody>
      </p:sp>
    </p:spTree>
    <p:extLst>
      <p:ext uri="{BB962C8B-B14F-4D97-AF65-F5344CB8AC3E}">
        <p14:creationId xmlns:p14="http://schemas.microsoft.com/office/powerpoint/2010/main" val="27410176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3788217"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MODO DE PRODUÇÃO</a:t>
            </a:r>
          </a:p>
        </p:txBody>
      </p:sp>
      <p:pic>
        <p:nvPicPr>
          <p:cNvPr id="22" name="Imagem 21" descr="Uma imagem com texto&#10;&#10;Descrição gerada automaticamente">
            <a:extLst>
              <a:ext uri="{FF2B5EF4-FFF2-40B4-BE49-F238E27FC236}">
                <a16:creationId xmlns:a16="http://schemas.microsoft.com/office/drawing/2014/main" id="{1451FFE9-1EF1-70DD-19C4-C72FF18F00C2}"/>
              </a:ext>
            </a:extLst>
          </p:cNvPr>
          <p:cNvPicPr>
            <a:picLocks noChangeAspect="1"/>
          </p:cNvPicPr>
          <p:nvPr/>
        </p:nvPicPr>
        <p:blipFill>
          <a:blip r:embed="rId3"/>
          <a:stretch>
            <a:fillRect/>
          </a:stretch>
        </p:blipFill>
        <p:spPr>
          <a:xfrm>
            <a:off x="1171568" y="2317136"/>
            <a:ext cx="10183820" cy="2223727"/>
          </a:xfrm>
          <a:prstGeom prst="rect">
            <a:avLst/>
          </a:prstGeom>
        </p:spPr>
      </p:pic>
    </p:spTree>
    <p:extLst>
      <p:ext uri="{BB962C8B-B14F-4D97-AF65-F5344CB8AC3E}">
        <p14:creationId xmlns:p14="http://schemas.microsoft.com/office/powerpoint/2010/main" val="49445842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3788217"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MODO DE PRODUÇÃO</a:t>
            </a:r>
          </a:p>
        </p:txBody>
      </p:sp>
      <p:pic>
        <p:nvPicPr>
          <p:cNvPr id="18" name="Imagem 17" descr="Uma imagem com texto&#10;&#10;Descrição gerada automaticamente">
            <a:extLst>
              <a:ext uri="{FF2B5EF4-FFF2-40B4-BE49-F238E27FC236}">
                <a16:creationId xmlns:a16="http://schemas.microsoft.com/office/drawing/2014/main" id="{97826471-35CE-CA79-0066-819F1673B6DC}"/>
              </a:ext>
            </a:extLst>
          </p:cNvPr>
          <p:cNvPicPr>
            <a:picLocks noChangeAspect="1"/>
          </p:cNvPicPr>
          <p:nvPr/>
        </p:nvPicPr>
        <p:blipFill>
          <a:blip r:embed="rId3"/>
          <a:stretch>
            <a:fillRect/>
          </a:stretch>
        </p:blipFill>
        <p:spPr>
          <a:xfrm>
            <a:off x="2127250" y="1422400"/>
            <a:ext cx="7729490" cy="5097414"/>
          </a:xfrm>
          <a:prstGeom prst="rect">
            <a:avLst/>
          </a:prstGeom>
        </p:spPr>
      </p:pic>
    </p:spTree>
    <p:extLst>
      <p:ext uri="{BB962C8B-B14F-4D97-AF65-F5344CB8AC3E}">
        <p14:creationId xmlns:p14="http://schemas.microsoft.com/office/powerpoint/2010/main" val="224476317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6373861"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OUTRAS FUNCIONALIDADES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2443874"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ACTION TAGS</a:t>
            </a:r>
          </a:p>
        </p:txBody>
      </p:sp>
      <p:pic>
        <p:nvPicPr>
          <p:cNvPr id="19" name="Imagem 18">
            <a:extLst>
              <a:ext uri="{FF2B5EF4-FFF2-40B4-BE49-F238E27FC236}">
                <a16:creationId xmlns:a16="http://schemas.microsoft.com/office/drawing/2014/main" id="{F2FCD4DF-BDF4-CFC4-D6FB-8619BE530036}"/>
              </a:ext>
            </a:extLst>
          </p:cNvPr>
          <p:cNvPicPr>
            <a:picLocks noChangeAspect="1"/>
          </p:cNvPicPr>
          <p:nvPr/>
        </p:nvPicPr>
        <p:blipFill>
          <a:blip r:embed="rId3"/>
          <a:stretch>
            <a:fillRect/>
          </a:stretch>
        </p:blipFill>
        <p:spPr>
          <a:xfrm>
            <a:off x="1879948" y="1602008"/>
            <a:ext cx="8468684" cy="4057616"/>
          </a:xfrm>
          <a:prstGeom prst="rect">
            <a:avLst/>
          </a:prstGeom>
        </p:spPr>
      </p:pic>
      <p:sp>
        <p:nvSpPr>
          <p:cNvPr id="20" name="Retângulo 19">
            <a:extLst>
              <a:ext uri="{FF2B5EF4-FFF2-40B4-BE49-F238E27FC236}">
                <a16:creationId xmlns:a16="http://schemas.microsoft.com/office/drawing/2014/main" id="{EACE23A6-51B7-8559-992B-7E27E65D7A1C}"/>
              </a:ext>
            </a:extLst>
          </p:cNvPr>
          <p:cNvSpPr/>
          <p:nvPr/>
        </p:nvSpPr>
        <p:spPr>
          <a:xfrm>
            <a:off x="1901325" y="4324484"/>
            <a:ext cx="4194675" cy="931508"/>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7108716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6373861"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OUTRAS FUNCIONALIDADES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2443874"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ACTION TAGS</a:t>
            </a:r>
          </a:p>
        </p:txBody>
      </p:sp>
      <p:pic>
        <p:nvPicPr>
          <p:cNvPr id="18" name="Imagem 17">
            <a:extLst>
              <a:ext uri="{FF2B5EF4-FFF2-40B4-BE49-F238E27FC236}">
                <a16:creationId xmlns:a16="http://schemas.microsoft.com/office/drawing/2014/main" id="{206F584C-C42D-3181-7C44-4655BF1BD5B2}"/>
              </a:ext>
            </a:extLst>
          </p:cNvPr>
          <p:cNvPicPr>
            <a:picLocks noChangeAspect="1"/>
          </p:cNvPicPr>
          <p:nvPr/>
        </p:nvPicPr>
        <p:blipFill rotWithShape="1">
          <a:blip r:embed="rId3"/>
          <a:srcRect l="9833" t="2047" r="10168" b="2936"/>
          <a:stretch/>
        </p:blipFill>
        <p:spPr>
          <a:xfrm>
            <a:off x="1387324" y="1205553"/>
            <a:ext cx="9103360" cy="5215467"/>
          </a:xfrm>
          <a:prstGeom prst="rect">
            <a:avLst/>
          </a:prstGeom>
        </p:spPr>
      </p:pic>
    </p:spTree>
    <p:extLst>
      <p:ext uri="{BB962C8B-B14F-4D97-AF65-F5344CB8AC3E}">
        <p14:creationId xmlns:p14="http://schemas.microsoft.com/office/powerpoint/2010/main" val="30986964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6373861"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OUTRAS FUNCIONALIDADES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2443874"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ACTION TAGS</a:t>
            </a:r>
          </a:p>
        </p:txBody>
      </p:sp>
      <p:pic>
        <p:nvPicPr>
          <p:cNvPr id="19" name="Imagem 18">
            <a:extLst>
              <a:ext uri="{FF2B5EF4-FFF2-40B4-BE49-F238E27FC236}">
                <a16:creationId xmlns:a16="http://schemas.microsoft.com/office/drawing/2014/main" id="{10056D70-B3A8-EEBB-0005-06C5269482F8}"/>
              </a:ext>
            </a:extLst>
          </p:cNvPr>
          <p:cNvPicPr>
            <a:picLocks noChangeAspect="1"/>
          </p:cNvPicPr>
          <p:nvPr/>
        </p:nvPicPr>
        <p:blipFill>
          <a:blip r:embed="rId3"/>
          <a:stretch>
            <a:fillRect/>
          </a:stretch>
        </p:blipFill>
        <p:spPr>
          <a:xfrm>
            <a:off x="694081" y="1777153"/>
            <a:ext cx="11064412" cy="1955947"/>
          </a:xfrm>
          <a:prstGeom prst="rect">
            <a:avLst/>
          </a:prstGeom>
        </p:spPr>
      </p:pic>
      <p:pic>
        <p:nvPicPr>
          <p:cNvPr id="20" name="Imagem 19">
            <a:extLst>
              <a:ext uri="{FF2B5EF4-FFF2-40B4-BE49-F238E27FC236}">
                <a16:creationId xmlns:a16="http://schemas.microsoft.com/office/drawing/2014/main" id="{9F471D7D-DFFF-73C6-0855-F5A706972AA5}"/>
              </a:ext>
            </a:extLst>
          </p:cNvPr>
          <p:cNvPicPr>
            <a:picLocks noChangeAspect="1"/>
          </p:cNvPicPr>
          <p:nvPr/>
        </p:nvPicPr>
        <p:blipFill>
          <a:blip r:embed="rId4"/>
          <a:stretch>
            <a:fillRect/>
          </a:stretch>
        </p:blipFill>
        <p:spPr>
          <a:xfrm>
            <a:off x="694081" y="4312922"/>
            <a:ext cx="11041265" cy="613404"/>
          </a:xfrm>
          <a:prstGeom prst="rect">
            <a:avLst/>
          </a:prstGeom>
        </p:spPr>
      </p:pic>
    </p:spTree>
    <p:extLst>
      <p:ext uri="{BB962C8B-B14F-4D97-AF65-F5344CB8AC3E}">
        <p14:creationId xmlns:p14="http://schemas.microsoft.com/office/powerpoint/2010/main" val="368808751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6373861"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OUTRAS FUNCIONALIDADES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334020"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PIPING</a:t>
            </a:r>
          </a:p>
        </p:txBody>
      </p:sp>
      <p:pic>
        <p:nvPicPr>
          <p:cNvPr id="21" name="Imagem 20">
            <a:extLst>
              <a:ext uri="{FF2B5EF4-FFF2-40B4-BE49-F238E27FC236}">
                <a16:creationId xmlns:a16="http://schemas.microsoft.com/office/drawing/2014/main" id="{CA4CBD28-F40C-CD28-10AF-8B17E61A222E}"/>
              </a:ext>
            </a:extLst>
          </p:cNvPr>
          <p:cNvPicPr>
            <a:picLocks noChangeAspect="1"/>
          </p:cNvPicPr>
          <p:nvPr/>
        </p:nvPicPr>
        <p:blipFill>
          <a:blip r:embed="rId3"/>
          <a:stretch>
            <a:fillRect/>
          </a:stretch>
        </p:blipFill>
        <p:spPr>
          <a:xfrm>
            <a:off x="846402" y="1430958"/>
            <a:ext cx="6081942" cy="2110216"/>
          </a:xfrm>
          <a:prstGeom prst="rect">
            <a:avLst/>
          </a:prstGeom>
        </p:spPr>
      </p:pic>
      <p:pic>
        <p:nvPicPr>
          <p:cNvPr id="22" name="Imagem 21" descr="Uma imagem com texto&#10;&#10;Descrição gerada automaticamente">
            <a:extLst>
              <a:ext uri="{FF2B5EF4-FFF2-40B4-BE49-F238E27FC236}">
                <a16:creationId xmlns:a16="http://schemas.microsoft.com/office/drawing/2014/main" id="{9A18859D-938B-DFE0-8E01-434761EC6091}"/>
              </a:ext>
            </a:extLst>
          </p:cNvPr>
          <p:cNvPicPr>
            <a:picLocks noChangeAspect="1"/>
          </p:cNvPicPr>
          <p:nvPr/>
        </p:nvPicPr>
        <p:blipFill>
          <a:blip r:embed="rId4"/>
          <a:stretch>
            <a:fillRect/>
          </a:stretch>
        </p:blipFill>
        <p:spPr>
          <a:xfrm>
            <a:off x="4256831" y="3917332"/>
            <a:ext cx="6066869" cy="2080069"/>
          </a:xfrm>
          <a:prstGeom prst="rect">
            <a:avLst/>
          </a:prstGeom>
        </p:spPr>
      </p:pic>
      <p:sp>
        <p:nvSpPr>
          <p:cNvPr id="23" name="Retângulo 22">
            <a:extLst>
              <a:ext uri="{FF2B5EF4-FFF2-40B4-BE49-F238E27FC236}">
                <a16:creationId xmlns:a16="http://schemas.microsoft.com/office/drawing/2014/main" id="{25442EA7-A6F7-1271-F0F6-56A1CF443C75}"/>
              </a:ext>
            </a:extLst>
          </p:cNvPr>
          <p:cNvSpPr/>
          <p:nvPr/>
        </p:nvSpPr>
        <p:spPr>
          <a:xfrm>
            <a:off x="1977990" y="2955588"/>
            <a:ext cx="1481955" cy="596739"/>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
        <p:nvSpPr>
          <p:cNvPr id="32" name="Retângulo 31">
            <a:extLst>
              <a:ext uri="{FF2B5EF4-FFF2-40B4-BE49-F238E27FC236}">
                <a16:creationId xmlns:a16="http://schemas.microsoft.com/office/drawing/2014/main" id="{3B4B63FA-3BAE-B149-A631-A827F816300B}"/>
              </a:ext>
            </a:extLst>
          </p:cNvPr>
          <p:cNvSpPr/>
          <p:nvPr/>
        </p:nvSpPr>
        <p:spPr>
          <a:xfrm>
            <a:off x="5749148" y="5468242"/>
            <a:ext cx="1481955" cy="596739"/>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77267929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603324"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MANUAL</a:t>
            </a:r>
          </a:p>
        </p:txBody>
      </p:sp>
      <p:pic>
        <p:nvPicPr>
          <p:cNvPr id="33" name="Imagem 32" descr="Uma imagem com texto&#10;&#10;Descrição gerada automaticamente">
            <a:extLst>
              <a:ext uri="{FF2B5EF4-FFF2-40B4-BE49-F238E27FC236}">
                <a16:creationId xmlns:a16="http://schemas.microsoft.com/office/drawing/2014/main" id="{5C5C66BB-D5EA-1447-D73B-D17E4C62B20A}"/>
              </a:ext>
            </a:extLst>
          </p:cNvPr>
          <p:cNvPicPr>
            <a:picLocks noChangeAspect="1"/>
          </p:cNvPicPr>
          <p:nvPr/>
        </p:nvPicPr>
        <p:blipFill>
          <a:blip r:embed="rId3"/>
          <a:stretch>
            <a:fillRect/>
          </a:stretch>
        </p:blipFill>
        <p:spPr>
          <a:xfrm>
            <a:off x="838200" y="1351398"/>
            <a:ext cx="10515600" cy="5178704"/>
          </a:xfrm>
          <a:prstGeom prst="rect">
            <a:avLst/>
          </a:prstGeom>
        </p:spPr>
      </p:pic>
    </p:spTree>
    <p:extLst>
      <p:ext uri="{BB962C8B-B14F-4D97-AF65-F5344CB8AC3E}">
        <p14:creationId xmlns:p14="http://schemas.microsoft.com/office/powerpoint/2010/main" val="225473722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603324"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MANUAL</a:t>
            </a:r>
          </a:p>
        </p:txBody>
      </p:sp>
      <p:pic>
        <p:nvPicPr>
          <p:cNvPr id="18" name="Imagem 17">
            <a:extLst>
              <a:ext uri="{FF2B5EF4-FFF2-40B4-BE49-F238E27FC236}">
                <a16:creationId xmlns:a16="http://schemas.microsoft.com/office/drawing/2014/main" id="{1AC63A93-7A2D-3B93-9B06-3E08EA7E9DE4}"/>
              </a:ext>
            </a:extLst>
          </p:cNvPr>
          <p:cNvPicPr>
            <a:picLocks noChangeAspect="1"/>
          </p:cNvPicPr>
          <p:nvPr/>
        </p:nvPicPr>
        <p:blipFill>
          <a:blip r:embed="rId3"/>
          <a:stretch>
            <a:fillRect/>
          </a:stretch>
        </p:blipFill>
        <p:spPr>
          <a:xfrm>
            <a:off x="1143627" y="1212706"/>
            <a:ext cx="9587548" cy="5325447"/>
          </a:xfrm>
          <a:prstGeom prst="rect">
            <a:avLst/>
          </a:prstGeom>
        </p:spPr>
      </p:pic>
    </p:spTree>
    <p:extLst>
      <p:ext uri="{BB962C8B-B14F-4D97-AF65-F5344CB8AC3E}">
        <p14:creationId xmlns:p14="http://schemas.microsoft.com/office/powerpoint/2010/main" val="125999841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60011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FUNÇÃO</a:t>
            </a:r>
          </a:p>
        </p:txBody>
      </p:sp>
      <p:pic>
        <p:nvPicPr>
          <p:cNvPr id="19" name="Imagem 18" descr="Uma imagem com texto&#10;&#10;Descrição gerada automaticamente">
            <a:extLst>
              <a:ext uri="{FF2B5EF4-FFF2-40B4-BE49-F238E27FC236}">
                <a16:creationId xmlns:a16="http://schemas.microsoft.com/office/drawing/2014/main" id="{BB9E82F3-928B-4BB6-162B-8BA80B58143A}"/>
              </a:ext>
            </a:extLst>
          </p:cNvPr>
          <p:cNvPicPr>
            <a:picLocks noChangeAspect="1"/>
          </p:cNvPicPr>
          <p:nvPr/>
        </p:nvPicPr>
        <p:blipFill>
          <a:blip r:embed="rId3"/>
          <a:stretch>
            <a:fillRect/>
          </a:stretch>
        </p:blipFill>
        <p:spPr>
          <a:xfrm>
            <a:off x="946150" y="2482850"/>
            <a:ext cx="10299700" cy="1892300"/>
          </a:xfrm>
          <a:prstGeom prst="rect">
            <a:avLst/>
          </a:prstGeom>
        </p:spPr>
      </p:pic>
      <p:sp>
        <p:nvSpPr>
          <p:cNvPr id="20" name="Retângulo 19">
            <a:extLst>
              <a:ext uri="{FF2B5EF4-FFF2-40B4-BE49-F238E27FC236}">
                <a16:creationId xmlns:a16="http://schemas.microsoft.com/office/drawing/2014/main" id="{75B79F8B-F8E2-C766-2C6E-8D81A5F46BA4}"/>
              </a:ext>
            </a:extLst>
          </p:cNvPr>
          <p:cNvSpPr/>
          <p:nvPr/>
        </p:nvSpPr>
        <p:spPr>
          <a:xfrm>
            <a:off x="2329109" y="3196967"/>
            <a:ext cx="5445637" cy="596739"/>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42505319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60011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FUNÇÃO</a:t>
            </a:r>
          </a:p>
        </p:txBody>
      </p:sp>
      <p:pic>
        <p:nvPicPr>
          <p:cNvPr id="21" name="Imagem 20" descr="Uma imagem com mesa&#10;&#10;Descrição gerada automaticamente">
            <a:extLst>
              <a:ext uri="{FF2B5EF4-FFF2-40B4-BE49-F238E27FC236}">
                <a16:creationId xmlns:a16="http://schemas.microsoft.com/office/drawing/2014/main" id="{ABB16DD9-BC19-C2E8-0CF6-278F5E37E5B0}"/>
              </a:ext>
            </a:extLst>
          </p:cNvPr>
          <p:cNvPicPr>
            <a:picLocks noChangeAspect="1"/>
          </p:cNvPicPr>
          <p:nvPr/>
        </p:nvPicPr>
        <p:blipFill>
          <a:blip r:embed="rId3"/>
          <a:stretch>
            <a:fillRect/>
          </a:stretch>
        </p:blipFill>
        <p:spPr>
          <a:xfrm>
            <a:off x="643970" y="1226058"/>
            <a:ext cx="10891520" cy="5312095"/>
          </a:xfrm>
          <a:prstGeom prst="rect">
            <a:avLst/>
          </a:prstGeom>
        </p:spPr>
      </p:pic>
      <p:sp>
        <p:nvSpPr>
          <p:cNvPr id="22" name="Retângulo 21">
            <a:extLst>
              <a:ext uri="{FF2B5EF4-FFF2-40B4-BE49-F238E27FC236}">
                <a16:creationId xmlns:a16="http://schemas.microsoft.com/office/drawing/2014/main" id="{A5D8598A-FDCC-2222-48A0-CEACD6299E1C}"/>
              </a:ext>
            </a:extLst>
          </p:cNvPr>
          <p:cNvSpPr/>
          <p:nvPr/>
        </p:nvSpPr>
        <p:spPr>
          <a:xfrm>
            <a:off x="3366911" y="3682555"/>
            <a:ext cx="2729089" cy="506674"/>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19336857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tângulo 39">
            <a:extLst>
              <a:ext uri="{FF2B5EF4-FFF2-40B4-BE49-F238E27FC236}">
                <a16:creationId xmlns:a16="http://schemas.microsoft.com/office/drawing/2014/main" id="{00B49344-8642-5D5B-5CB0-886375C51D91}"/>
              </a:ext>
            </a:extLst>
          </p:cNvPr>
          <p:cNvSpPr/>
          <p:nvPr/>
        </p:nvSpPr>
        <p:spPr>
          <a:xfrm>
            <a:off x="4786371" y="987385"/>
            <a:ext cx="148769" cy="5538453"/>
          </a:xfrm>
          <a:prstGeom prst="rect">
            <a:avLst/>
          </a:prstGeom>
          <a:solidFill>
            <a:schemeClr val="tx2">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4" name="CaixaDeTexto 13">
            <a:extLst>
              <a:ext uri="{FF2B5EF4-FFF2-40B4-BE49-F238E27FC236}">
                <a16:creationId xmlns:a16="http://schemas.microsoft.com/office/drawing/2014/main" id="{426ED885-1158-7F12-EF66-D12521F94619}"/>
              </a:ext>
            </a:extLst>
          </p:cNvPr>
          <p:cNvSpPr txBox="1"/>
          <p:nvPr/>
        </p:nvSpPr>
        <p:spPr>
          <a:xfrm>
            <a:off x="668903" y="-10288"/>
            <a:ext cx="1931939" cy="707886"/>
          </a:xfrm>
          <a:prstGeom prst="rect">
            <a:avLst/>
          </a:prstGeom>
          <a:noFill/>
        </p:spPr>
        <p:txBody>
          <a:bodyPr wrap="none" rtlCol="0">
            <a:spAutoFit/>
          </a:bodyPr>
          <a:lstStyle/>
          <a:p>
            <a:r>
              <a:rPr lang="pt-PT" sz="4000" dirty="0" err="1">
                <a:solidFill>
                  <a:schemeClr val="tx2"/>
                </a:solidFill>
                <a:latin typeface="Trebuchet MS" panose="020B0703020202090204" pitchFamily="34" charset="0"/>
              </a:rPr>
              <a:t>REDCap</a:t>
            </a:r>
            <a:endParaRPr lang="pt-PT" sz="4000" dirty="0">
              <a:solidFill>
                <a:schemeClr val="tx2"/>
              </a:solidFill>
              <a:latin typeface="Trebuchet MS" panose="020B0703020202090204" pitchFamily="34" charset="0"/>
            </a:endParaRPr>
          </a:p>
        </p:txBody>
      </p:sp>
      <p:sp>
        <p:nvSpPr>
          <p:cNvPr id="15" name="CaixaDeTexto 14">
            <a:extLst>
              <a:ext uri="{FF2B5EF4-FFF2-40B4-BE49-F238E27FC236}">
                <a16:creationId xmlns:a16="http://schemas.microsoft.com/office/drawing/2014/main" id="{C16A7F8C-F0FC-51E6-FE27-237347975098}"/>
              </a:ext>
            </a:extLst>
          </p:cNvPr>
          <p:cNvSpPr txBox="1"/>
          <p:nvPr/>
        </p:nvSpPr>
        <p:spPr>
          <a:xfrm>
            <a:off x="643970" y="513587"/>
            <a:ext cx="4917052"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ALGUNS ASPETOS TÉCNICOS</a:t>
            </a:r>
          </a:p>
        </p:txBody>
      </p:sp>
      <p:pic>
        <p:nvPicPr>
          <p:cNvPr id="29700" name="Picture 4" descr="PHP – Wikipédia, a enciclopédia livre">
            <a:extLst>
              <a:ext uri="{FF2B5EF4-FFF2-40B4-BE49-F238E27FC236}">
                <a16:creationId xmlns:a16="http://schemas.microsoft.com/office/drawing/2014/main" id="{898D5F98-CD68-AF78-91AC-CC386B806E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34" y="2555558"/>
            <a:ext cx="2007366" cy="1088963"/>
          </a:xfrm>
          <a:prstGeom prst="rect">
            <a:avLst/>
          </a:prstGeom>
          <a:noFill/>
          <a:extLst>
            <a:ext uri="{909E8E84-426E-40DD-AFC4-6F175D3DCCD1}">
              <a14:hiddenFill xmlns:a14="http://schemas.microsoft.com/office/drawing/2010/main">
                <a:solidFill>
                  <a:srgbClr val="FFFFFF"/>
                </a:solidFill>
              </a14:hiddenFill>
            </a:ext>
          </a:extLst>
        </p:spPr>
      </p:pic>
      <p:pic>
        <p:nvPicPr>
          <p:cNvPr id="29702" name="Picture 6" descr="JavaScript – Wikipédia, a enciclopédia livre">
            <a:extLst>
              <a:ext uri="{FF2B5EF4-FFF2-40B4-BE49-F238E27FC236}">
                <a16:creationId xmlns:a16="http://schemas.microsoft.com/office/drawing/2014/main" id="{206CC9BC-EEB0-C018-6DF9-55FBF6248F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39847" y="2414424"/>
            <a:ext cx="1371229" cy="1371229"/>
          </a:xfrm>
          <a:prstGeom prst="rect">
            <a:avLst/>
          </a:prstGeom>
          <a:noFill/>
          <a:extLst>
            <a:ext uri="{909E8E84-426E-40DD-AFC4-6F175D3DCCD1}">
              <a14:hiddenFill xmlns:a14="http://schemas.microsoft.com/office/drawing/2010/main">
                <a:solidFill>
                  <a:srgbClr val="FFFFFF"/>
                </a:solidFill>
              </a14:hiddenFill>
            </a:ext>
          </a:extLst>
        </p:spPr>
      </p:pic>
      <p:pic>
        <p:nvPicPr>
          <p:cNvPr id="29704" name="Picture 8" descr="Amazon RDS for MySQL – Amazon Web Services (AWS)">
            <a:extLst>
              <a:ext uri="{FF2B5EF4-FFF2-40B4-BE49-F238E27FC236}">
                <a16:creationId xmlns:a16="http://schemas.microsoft.com/office/drawing/2014/main" id="{737632FE-86B8-7546-FB54-2AA31664AB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800" y="3806882"/>
            <a:ext cx="1806880" cy="938188"/>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Microsoft Windows Server 2019 License Spanish Azul | Techinn">
            <a:extLst>
              <a:ext uri="{FF2B5EF4-FFF2-40B4-BE49-F238E27FC236}">
                <a16:creationId xmlns:a16="http://schemas.microsoft.com/office/drawing/2014/main" id="{A41223EC-8E56-F0CB-44B7-42A4AA06E0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1307" y="2278365"/>
            <a:ext cx="1806880" cy="1806880"/>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2" descr="Linux – Wikipédia, a enciclopédia livre">
            <a:extLst>
              <a:ext uri="{FF2B5EF4-FFF2-40B4-BE49-F238E27FC236}">
                <a16:creationId xmlns:a16="http://schemas.microsoft.com/office/drawing/2014/main" id="{C14A93EB-D984-ABCB-9F9C-5CDDBF5E71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1915" y="2559431"/>
            <a:ext cx="1586739" cy="1879033"/>
          </a:xfrm>
          <a:prstGeom prst="rect">
            <a:avLst/>
          </a:prstGeom>
          <a:noFill/>
          <a:extLst>
            <a:ext uri="{909E8E84-426E-40DD-AFC4-6F175D3DCCD1}">
              <a14:hiddenFill xmlns:a14="http://schemas.microsoft.com/office/drawing/2010/main">
                <a:solidFill>
                  <a:srgbClr val="FFFFFF"/>
                </a:solidFill>
              </a14:hiddenFill>
            </a:ext>
          </a:extLst>
        </p:spPr>
      </p:pic>
      <p:sp>
        <p:nvSpPr>
          <p:cNvPr id="38" name="CaixaDeTexto 37">
            <a:extLst>
              <a:ext uri="{FF2B5EF4-FFF2-40B4-BE49-F238E27FC236}">
                <a16:creationId xmlns:a16="http://schemas.microsoft.com/office/drawing/2014/main" id="{5DD93060-4FF7-5A76-B5AE-DFAE2532642B}"/>
              </a:ext>
            </a:extLst>
          </p:cNvPr>
          <p:cNvSpPr txBox="1"/>
          <p:nvPr/>
        </p:nvSpPr>
        <p:spPr>
          <a:xfrm>
            <a:off x="8109339" y="2285730"/>
            <a:ext cx="1476686" cy="1569660"/>
          </a:xfrm>
          <a:prstGeom prst="rect">
            <a:avLst/>
          </a:prstGeom>
          <a:noFill/>
        </p:spPr>
        <p:txBody>
          <a:bodyPr wrap="none" rtlCol="0">
            <a:spAutoFit/>
          </a:bodyPr>
          <a:lstStyle/>
          <a:p>
            <a:r>
              <a:rPr lang="pt-PT" sz="9600" dirty="0">
                <a:solidFill>
                  <a:schemeClr val="tx2"/>
                </a:solidFill>
                <a:latin typeface="Trebuchet MS" panose="020B0703020202090204" pitchFamily="34" charset="0"/>
              </a:rPr>
              <a:t>||</a:t>
            </a:r>
          </a:p>
        </p:txBody>
      </p:sp>
      <p:pic>
        <p:nvPicPr>
          <p:cNvPr id="29710" name="Picture 14" descr="Introduction to Cloud Security with AWS | by Aregbesola Olumuyiwa |  DataDrivenInvestor">
            <a:extLst>
              <a:ext uri="{FF2B5EF4-FFF2-40B4-BE49-F238E27FC236}">
                <a16:creationId xmlns:a16="http://schemas.microsoft.com/office/drawing/2014/main" id="{4493F50A-450A-10A3-5BB7-26523CDC2E2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313431" y="2210485"/>
            <a:ext cx="1586739" cy="1194649"/>
          </a:xfrm>
          <a:prstGeom prst="rect">
            <a:avLst/>
          </a:prstGeom>
          <a:noFill/>
          <a:extLst>
            <a:ext uri="{909E8E84-426E-40DD-AFC4-6F175D3DCCD1}">
              <a14:hiddenFill xmlns:a14="http://schemas.microsoft.com/office/drawing/2010/main">
                <a:solidFill>
                  <a:srgbClr val="FFFFFF"/>
                </a:solidFill>
              </a14:hiddenFill>
            </a:ext>
          </a:extLst>
        </p:spPr>
      </p:pic>
      <p:pic>
        <p:nvPicPr>
          <p:cNvPr id="29712" name="Picture 16" descr="Opções de Compra Flexíveis do Azure | Microsoft Azure">
            <a:extLst>
              <a:ext uri="{FF2B5EF4-FFF2-40B4-BE49-F238E27FC236}">
                <a16:creationId xmlns:a16="http://schemas.microsoft.com/office/drawing/2014/main" id="{03118BAD-95DB-C947-572C-180DF269DC8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822330" y="2762710"/>
            <a:ext cx="1205428" cy="1205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655899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60011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FUNÇÃO</a:t>
            </a:r>
          </a:p>
        </p:txBody>
      </p:sp>
      <p:pic>
        <p:nvPicPr>
          <p:cNvPr id="19" name="Imagem 18">
            <a:extLst>
              <a:ext uri="{FF2B5EF4-FFF2-40B4-BE49-F238E27FC236}">
                <a16:creationId xmlns:a16="http://schemas.microsoft.com/office/drawing/2014/main" id="{C83575B7-1323-93F4-E201-552A85ABB5FD}"/>
              </a:ext>
            </a:extLst>
          </p:cNvPr>
          <p:cNvPicPr>
            <a:picLocks noChangeAspect="1"/>
          </p:cNvPicPr>
          <p:nvPr/>
        </p:nvPicPr>
        <p:blipFill>
          <a:blip r:embed="rId3"/>
          <a:stretch>
            <a:fillRect/>
          </a:stretch>
        </p:blipFill>
        <p:spPr>
          <a:xfrm>
            <a:off x="1238250" y="1690688"/>
            <a:ext cx="9715500" cy="4279900"/>
          </a:xfrm>
          <a:prstGeom prst="rect">
            <a:avLst/>
          </a:prstGeom>
        </p:spPr>
      </p:pic>
    </p:spTree>
    <p:extLst>
      <p:ext uri="{BB962C8B-B14F-4D97-AF65-F5344CB8AC3E}">
        <p14:creationId xmlns:p14="http://schemas.microsoft.com/office/powerpoint/2010/main" val="81705323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60011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FUNÇÃO</a:t>
            </a:r>
          </a:p>
        </p:txBody>
      </p:sp>
      <p:pic>
        <p:nvPicPr>
          <p:cNvPr id="18" name="Imagem 17">
            <a:extLst>
              <a:ext uri="{FF2B5EF4-FFF2-40B4-BE49-F238E27FC236}">
                <a16:creationId xmlns:a16="http://schemas.microsoft.com/office/drawing/2014/main" id="{A0FB2262-8D28-C191-5781-DBBE5BC20192}"/>
              </a:ext>
            </a:extLst>
          </p:cNvPr>
          <p:cNvPicPr>
            <a:picLocks noChangeAspect="1"/>
          </p:cNvPicPr>
          <p:nvPr/>
        </p:nvPicPr>
        <p:blipFill rotWithShape="1">
          <a:blip r:embed="rId3"/>
          <a:srcRect t="24122" r="15833" b="11070"/>
          <a:stretch/>
        </p:blipFill>
        <p:spPr>
          <a:xfrm>
            <a:off x="965200" y="1835858"/>
            <a:ext cx="10261600" cy="4141682"/>
          </a:xfrm>
          <a:prstGeom prst="rect">
            <a:avLst/>
          </a:prstGeom>
        </p:spPr>
      </p:pic>
      <p:sp>
        <p:nvSpPr>
          <p:cNvPr id="20" name="Retângulo 19">
            <a:extLst>
              <a:ext uri="{FF2B5EF4-FFF2-40B4-BE49-F238E27FC236}">
                <a16:creationId xmlns:a16="http://schemas.microsoft.com/office/drawing/2014/main" id="{0CE74387-7602-90C5-0F47-846022A99AEB}"/>
              </a:ext>
            </a:extLst>
          </p:cNvPr>
          <p:cNvSpPr/>
          <p:nvPr/>
        </p:nvSpPr>
        <p:spPr>
          <a:xfrm>
            <a:off x="1158283" y="1940959"/>
            <a:ext cx="2729089" cy="1057421"/>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
        <p:nvSpPr>
          <p:cNvPr id="21" name="Retângulo 20">
            <a:extLst>
              <a:ext uri="{FF2B5EF4-FFF2-40B4-BE49-F238E27FC236}">
                <a16:creationId xmlns:a16="http://schemas.microsoft.com/office/drawing/2014/main" id="{CA8C995E-DC6D-6E62-C488-D3101AFB9240}"/>
              </a:ext>
            </a:extLst>
          </p:cNvPr>
          <p:cNvSpPr/>
          <p:nvPr/>
        </p:nvSpPr>
        <p:spPr>
          <a:xfrm>
            <a:off x="1158283" y="3009446"/>
            <a:ext cx="2729089" cy="1520024"/>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
        <p:nvSpPr>
          <p:cNvPr id="22" name="Retângulo 21">
            <a:extLst>
              <a:ext uri="{FF2B5EF4-FFF2-40B4-BE49-F238E27FC236}">
                <a16:creationId xmlns:a16="http://schemas.microsoft.com/office/drawing/2014/main" id="{2FB7575B-BC22-D5D7-D63D-6665CC4BAE15}"/>
              </a:ext>
            </a:extLst>
          </p:cNvPr>
          <p:cNvSpPr/>
          <p:nvPr/>
        </p:nvSpPr>
        <p:spPr>
          <a:xfrm>
            <a:off x="1158282" y="4540536"/>
            <a:ext cx="2729089" cy="1368983"/>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16181014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60011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FUNÇÃO</a:t>
            </a:r>
          </a:p>
        </p:txBody>
      </p:sp>
      <p:pic>
        <p:nvPicPr>
          <p:cNvPr id="23" name="Imagem 22" descr="Uma imagem com texto&#10;&#10;Descrição gerada automaticamente">
            <a:extLst>
              <a:ext uri="{FF2B5EF4-FFF2-40B4-BE49-F238E27FC236}">
                <a16:creationId xmlns:a16="http://schemas.microsoft.com/office/drawing/2014/main" id="{E699693E-EC09-42C5-36F6-CD685AACFE40}"/>
              </a:ext>
            </a:extLst>
          </p:cNvPr>
          <p:cNvPicPr>
            <a:picLocks noChangeAspect="1"/>
          </p:cNvPicPr>
          <p:nvPr/>
        </p:nvPicPr>
        <p:blipFill>
          <a:blip r:embed="rId3"/>
          <a:stretch>
            <a:fillRect/>
          </a:stretch>
        </p:blipFill>
        <p:spPr>
          <a:xfrm>
            <a:off x="908050" y="2565400"/>
            <a:ext cx="10375900" cy="1727200"/>
          </a:xfrm>
          <a:prstGeom prst="rect">
            <a:avLst/>
          </a:prstGeom>
        </p:spPr>
      </p:pic>
      <p:sp>
        <p:nvSpPr>
          <p:cNvPr id="32" name="Retângulo 31">
            <a:extLst>
              <a:ext uri="{FF2B5EF4-FFF2-40B4-BE49-F238E27FC236}">
                <a16:creationId xmlns:a16="http://schemas.microsoft.com/office/drawing/2014/main" id="{2A7AEE7F-8300-E6D5-D122-4DB0A9228EE6}"/>
              </a:ext>
            </a:extLst>
          </p:cNvPr>
          <p:cNvSpPr/>
          <p:nvPr/>
        </p:nvSpPr>
        <p:spPr>
          <a:xfrm>
            <a:off x="2843321" y="3351485"/>
            <a:ext cx="1622353" cy="603828"/>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30065207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60011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FUNÇÃO</a:t>
            </a:r>
          </a:p>
        </p:txBody>
      </p:sp>
      <p:pic>
        <p:nvPicPr>
          <p:cNvPr id="19" name="Imagem 18">
            <a:extLst>
              <a:ext uri="{FF2B5EF4-FFF2-40B4-BE49-F238E27FC236}">
                <a16:creationId xmlns:a16="http://schemas.microsoft.com/office/drawing/2014/main" id="{2DF1F210-34B4-216E-B025-CD9983CAC4A5}"/>
              </a:ext>
            </a:extLst>
          </p:cNvPr>
          <p:cNvPicPr>
            <a:picLocks noChangeAspect="1"/>
          </p:cNvPicPr>
          <p:nvPr/>
        </p:nvPicPr>
        <p:blipFill>
          <a:blip r:embed="rId3"/>
          <a:stretch>
            <a:fillRect/>
          </a:stretch>
        </p:blipFill>
        <p:spPr>
          <a:xfrm>
            <a:off x="1244600" y="1590675"/>
            <a:ext cx="9271000" cy="4902200"/>
          </a:xfrm>
          <a:prstGeom prst="rect">
            <a:avLst/>
          </a:prstGeom>
        </p:spPr>
      </p:pic>
    </p:spTree>
    <p:extLst>
      <p:ext uri="{BB962C8B-B14F-4D97-AF65-F5344CB8AC3E}">
        <p14:creationId xmlns:p14="http://schemas.microsoft.com/office/powerpoint/2010/main" val="254180779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60011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FUNÇÃO</a:t>
            </a:r>
          </a:p>
        </p:txBody>
      </p:sp>
      <p:pic>
        <p:nvPicPr>
          <p:cNvPr id="23" name="Imagem 22" descr="Uma imagem com texto&#10;&#10;Descrição gerada automaticamente">
            <a:extLst>
              <a:ext uri="{FF2B5EF4-FFF2-40B4-BE49-F238E27FC236}">
                <a16:creationId xmlns:a16="http://schemas.microsoft.com/office/drawing/2014/main" id="{E699693E-EC09-42C5-36F6-CD685AACFE40}"/>
              </a:ext>
            </a:extLst>
          </p:cNvPr>
          <p:cNvPicPr>
            <a:picLocks noChangeAspect="1"/>
          </p:cNvPicPr>
          <p:nvPr/>
        </p:nvPicPr>
        <p:blipFill>
          <a:blip r:embed="rId3"/>
          <a:stretch>
            <a:fillRect/>
          </a:stretch>
        </p:blipFill>
        <p:spPr>
          <a:xfrm>
            <a:off x="908050" y="2565400"/>
            <a:ext cx="10375900" cy="1727200"/>
          </a:xfrm>
          <a:prstGeom prst="rect">
            <a:avLst/>
          </a:prstGeom>
        </p:spPr>
      </p:pic>
      <p:sp>
        <p:nvSpPr>
          <p:cNvPr id="32" name="Retângulo 31">
            <a:extLst>
              <a:ext uri="{FF2B5EF4-FFF2-40B4-BE49-F238E27FC236}">
                <a16:creationId xmlns:a16="http://schemas.microsoft.com/office/drawing/2014/main" id="{2A7AEE7F-8300-E6D5-D122-4DB0A9228EE6}"/>
              </a:ext>
            </a:extLst>
          </p:cNvPr>
          <p:cNvSpPr/>
          <p:nvPr/>
        </p:nvSpPr>
        <p:spPr>
          <a:xfrm>
            <a:off x="4630502" y="3395316"/>
            <a:ext cx="3407712" cy="603828"/>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22327016"/>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60011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FUNÇÃO</a:t>
            </a:r>
          </a:p>
        </p:txBody>
      </p:sp>
      <p:pic>
        <p:nvPicPr>
          <p:cNvPr id="19" name="Imagem 18">
            <a:extLst>
              <a:ext uri="{FF2B5EF4-FFF2-40B4-BE49-F238E27FC236}">
                <a16:creationId xmlns:a16="http://schemas.microsoft.com/office/drawing/2014/main" id="{41A1BF15-6990-E9D6-7615-E431ADF92373}"/>
              </a:ext>
            </a:extLst>
          </p:cNvPr>
          <p:cNvPicPr>
            <a:picLocks noChangeAspect="1"/>
          </p:cNvPicPr>
          <p:nvPr/>
        </p:nvPicPr>
        <p:blipFill>
          <a:blip r:embed="rId3"/>
          <a:stretch>
            <a:fillRect/>
          </a:stretch>
        </p:blipFill>
        <p:spPr>
          <a:xfrm>
            <a:off x="838604" y="1348874"/>
            <a:ext cx="10517980" cy="5167312"/>
          </a:xfrm>
          <a:prstGeom prst="rect">
            <a:avLst/>
          </a:prstGeom>
        </p:spPr>
      </p:pic>
    </p:spTree>
    <p:extLst>
      <p:ext uri="{BB962C8B-B14F-4D97-AF65-F5344CB8AC3E}">
        <p14:creationId xmlns:p14="http://schemas.microsoft.com/office/powerpoint/2010/main" val="1380637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1600118"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FUNÇÃO</a:t>
            </a:r>
          </a:p>
        </p:txBody>
      </p:sp>
      <p:pic>
        <p:nvPicPr>
          <p:cNvPr id="18" name="Imagem 17">
            <a:extLst>
              <a:ext uri="{FF2B5EF4-FFF2-40B4-BE49-F238E27FC236}">
                <a16:creationId xmlns:a16="http://schemas.microsoft.com/office/drawing/2014/main" id="{69AC0EC5-FDAF-88F1-253D-D27C31005197}"/>
              </a:ext>
            </a:extLst>
          </p:cNvPr>
          <p:cNvPicPr>
            <a:picLocks noChangeAspect="1"/>
          </p:cNvPicPr>
          <p:nvPr/>
        </p:nvPicPr>
        <p:blipFill>
          <a:blip r:embed="rId3"/>
          <a:stretch>
            <a:fillRect/>
          </a:stretch>
        </p:blipFill>
        <p:spPr>
          <a:xfrm>
            <a:off x="1192903" y="1514327"/>
            <a:ext cx="9401871" cy="4946590"/>
          </a:xfrm>
          <a:prstGeom prst="rect">
            <a:avLst/>
          </a:prstGeom>
        </p:spPr>
      </p:pic>
    </p:spTree>
    <p:extLst>
      <p:ext uri="{BB962C8B-B14F-4D97-AF65-F5344CB8AC3E}">
        <p14:creationId xmlns:p14="http://schemas.microsoft.com/office/powerpoint/2010/main" val="39565600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928226"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ESTUDOS LONGITUDINAIS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5363584"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REPETIÇÃO DE INSTRUMENTOS</a:t>
            </a:r>
          </a:p>
        </p:txBody>
      </p:sp>
      <p:pic>
        <p:nvPicPr>
          <p:cNvPr id="19" name="Imagem 18" descr="Uma imagem com texto&#10;&#10;Descrição gerada automaticamente">
            <a:extLst>
              <a:ext uri="{FF2B5EF4-FFF2-40B4-BE49-F238E27FC236}">
                <a16:creationId xmlns:a16="http://schemas.microsoft.com/office/drawing/2014/main" id="{1A6C9D58-A44A-5153-3E0E-3DB4AD63BE4D}"/>
              </a:ext>
            </a:extLst>
          </p:cNvPr>
          <p:cNvPicPr>
            <a:picLocks noChangeAspect="1"/>
          </p:cNvPicPr>
          <p:nvPr/>
        </p:nvPicPr>
        <p:blipFill>
          <a:blip r:embed="rId3"/>
          <a:stretch>
            <a:fillRect/>
          </a:stretch>
        </p:blipFill>
        <p:spPr>
          <a:xfrm>
            <a:off x="971550" y="2118360"/>
            <a:ext cx="10248900" cy="3556000"/>
          </a:xfrm>
          <a:prstGeom prst="rect">
            <a:avLst/>
          </a:prstGeom>
        </p:spPr>
      </p:pic>
      <p:sp>
        <p:nvSpPr>
          <p:cNvPr id="20" name="Retângulo 19">
            <a:extLst>
              <a:ext uri="{FF2B5EF4-FFF2-40B4-BE49-F238E27FC236}">
                <a16:creationId xmlns:a16="http://schemas.microsoft.com/office/drawing/2014/main" id="{C938B7B1-6552-12D7-7815-EE312F1D4805}"/>
              </a:ext>
            </a:extLst>
          </p:cNvPr>
          <p:cNvSpPr/>
          <p:nvPr/>
        </p:nvSpPr>
        <p:spPr>
          <a:xfrm>
            <a:off x="2219812" y="2447633"/>
            <a:ext cx="3407712" cy="591043"/>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42568569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095241"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MÓDULOS ADICIONAIS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295536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ALEATORIZAÇÃO</a:t>
            </a:r>
          </a:p>
        </p:txBody>
      </p:sp>
      <p:pic>
        <p:nvPicPr>
          <p:cNvPr id="19" name="Imagem 18" descr="Uma imagem com texto&#10;&#10;Descrição gerada automaticamente">
            <a:extLst>
              <a:ext uri="{FF2B5EF4-FFF2-40B4-BE49-F238E27FC236}">
                <a16:creationId xmlns:a16="http://schemas.microsoft.com/office/drawing/2014/main" id="{1A6C9D58-A44A-5153-3E0E-3DB4AD63BE4D}"/>
              </a:ext>
            </a:extLst>
          </p:cNvPr>
          <p:cNvPicPr>
            <a:picLocks noChangeAspect="1"/>
          </p:cNvPicPr>
          <p:nvPr/>
        </p:nvPicPr>
        <p:blipFill>
          <a:blip r:embed="rId3"/>
          <a:stretch>
            <a:fillRect/>
          </a:stretch>
        </p:blipFill>
        <p:spPr>
          <a:xfrm>
            <a:off x="971550" y="2118360"/>
            <a:ext cx="10248900" cy="3556000"/>
          </a:xfrm>
          <a:prstGeom prst="rect">
            <a:avLst/>
          </a:prstGeom>
        </p:spPr>
      </p:pic>
      <p:sp>
        <p:nvSpPr>
          <p:cNvPr id="20" name="Retângulo 19">
            <a:extLst>
              <a:ext uri="{FF2B5EF4-FFF2-40B4-BE49-F238E27FC236}">
                <a16:creationId xmlns:a16="http://schemas.microsoft.com/office/drawing/2014/main" id="{C938B7B1-6552-12D7-7815-EE312F1D4805}"/>
              </a:ext>
            </a:extLst>
          </p:cNvPr>
          <p:cNvSpPr/>
          <p:nvPr/>
        </p:nvSpPr>
        <p:spPr>
          <a:xfrm>
            <a:off x="2219812" y="3303081"/>
            <a:ext cx="3407712" cy="591043"/>
          </a:xfrm>
          <a:prstGeom prst="rect">
            <a:avLst/>
          </a:prstGeom>
          <a:noFill/>
          <a:ln w="57150">
            <a:solidFill>
              <a:srgbClr val="394752"/>
            </a:solidFill>
          </a:ln>
          <a:effectLst>
            <a:glow rad="635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394752"/>
              </a:highlight>
            </a:endParaRPr>
          </a:p>
        </p:txBody>
      </p:sp>
    </p:spTree>
    <p:extLst>
      <p:ext uri="{BB962C8B-B14F-4D97-AF65-F5344CB8AC3E}">
        <p14:creationId xmlns:p14="http://schemas.microsoft.com/office/powerpoint/2010/main" val="194488036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CaixaDeTexto 24">
            <a:extLst>
              <a:ext uri="{FF2B5EF4-FFF2-40B4-BE49-F238E27FC236}">
                <a16:creationId xmlns:a16="http://schemas.microsoft.com/office/drawing/2014/main" id="{20468845-78B8-C7AB-8B83-A1E0ACD9CAE8}"/>
              </a:ext>
            </a:extLst>
          </p:cNvPr>
          <p:cNvSpPr txBox="1"/>
          <p:nvPr/>
        </p:nvSpPr>
        <p:spPr>
          <a:xfrm>
            <a:off x="668903" y="-10288"/>
            <a:ext cx="5095241" cy="707886"/>
          </a:xfrm>
          <a:prstGeom prst="rect">
            <a:avLst/>
          </a:prstGeom>
          <a:noFill/>
        </p:spPr>
        <p:txBody>
          <a:bodyPr wrap="none" rtlCol="0">
            <a:spAutoFit/>
          </a:bodyPr>
          <a:lstStyle/>
          <a:p>
            <a:r>
              <a:rPr lang="pt-PT" sz="4000" dirty="0">
                <a:solidFill>
                  <a:schemeClr val="tx2"/>
                </a:solidFill>
                <a:latin typeface="Trebuchet MS" panose="020B0703020202090204" pitchFamily="34" charset="0"/>
              </a:rPr>
              <a:t>MÓDULOS ADICIONAIS</a:t>
            </a:r>
          </a:p>
        </p:txBody>
      </p:sp>
      <p:sp>
        <p:nvSpPr>
          <p:cNvPr id="26" name="CaixaDeTexto 25">
            <a:extLst>
              <a:ext uri="{FF2B5EF4-FFF2-40B4-BE49-F238E27FC236}">
                <a16:creationId xmlns:a16="http://schemas.microsoft.com/office/drawing/2014/main" id="{2A6F35D6-8E87-2CA4-59E3-2D27BF0382B0}"/>
              </a:ext>
            </a:extLst>
          </p:cNvPr>
          <p:cNvSpPr txBox="1"/>
          <p:nvPr/>
        </p:nvSpPr>
        <p:spPr>
          <a:xfrm>
            <a:off x="643970" y="513587"/>
            <a:ext cx="2955361" cy="553998"/>
          </a:xfrm>
          <a:prstGeom prst="rect">
            <a:avLst/>
          </a:prstGeom>
          <a:noFill/>
        </p:spPr>
        <p:txBody>
          <a:bodyPr wrap="none" rtlCol="0">
            <a:spAutoFit/>
          </a:bodyPr>
          <a:lstStyle/>
          <a:p>
            <a:r>
              <a:rPr lang="pt-PT" sz="3000" dirty="0">
                <a:solidFill>
                  <a:schemeClr val="accent4">
                    <a:lumMod val="50000"/>
                  </a:schemeClr>
                </a:solidFill>
                <a:latin typeface="Trebuchet MS" panose="020B0703020202090204" pitchFamily="34" charset="0"/>
              </a:rPr>
              <a:t>ALEATORIZAÇÃO</a:t>
            </a:r>
          </a:p>
        </p:txBody>
      </p:sp>
      <p:pic>
        <p:nvPicPr>
          <p:cNvPr id="21" name="Imagem 20">
            <a:extLst>
              <a:ext uri="{FF2B5EF4-FFF2-40B4-BE49-F238E27FC236}">
                <a16:creationId xmlns:a16="http://schemas.microsoft.com/office/drawing/2014/main" id="{DA7BC888-E342-BF64-3371-1E728B092A86}"/>
              </a:ext>
            </a:extLst>
          </p:cNvPr>
          <p:cNvPicPr>
            <a:picLocks noChangeAspect="1"/>
          </p:cNvPicPr>
          <p:nvPr/>
        </p:nvPicPr>
        <p:blipFill>
          <a:blip r:embed="rId3"/>
          <a:stretch>
            <a:fillRect/>
          </a:stretch>
        </p:blipFill>
        <p:spPr>
          <a:xfrm>
            <a:off x="1357479" y="1211185"/>
            <a:ext cx="8640792" cy="5089366"/>
          </a:xfrm>
          <a:prstGeom prst="rect">
            <a:avLst/>
          </a:prstGeom>
        </p:spPr>
      </p:pic>
    </p:spTree>
    <p:extLst>
      <p:ext uri="{BB962C8B-B14F-4D97-AF65-F5344CB8AC3E}">
        <p14:creationId xmlns:p14="http://schemas.microsoft.com/office/powerpoint/2010/main" val="1204561620"/>
      </p:ext>
    </p:extLst>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3756</TotalTime>
  <Words>4532</Words>
  <Application>Microsoft Macintosh PowerPoint</Application>
  <PresentationFormat>Ecrã Panorâmico</PresentationFormat>
  <Paragraphs>697</Paragraphs>
  <Slides>106</Slides>
  <Notes>104</Notes>
  <HiddenSlides>0</HiddenSlides>
  <MMClips>0</MMClips>
  <ScaleCrop>false</ScaleCrop>
  <HeadingPairs>
    <vt:vector size="6" baseType="variant">
      <vt:variant>
        <vt:lpstr>Tipos de letra usados</vt:lpstr>
      </vt:variant>
      <vt:variant>
        <vt:i4>10</vt:i4>
      </vt:variant>
      <vt:variant>
        <vt:lpstr>Tema</vt:lpstr>
      </vt:variant>
      <vt:variant>
        <vt:i4>1</vt:i4>
      </vt:variant>
      <vt:variant>
        <vt:lpstr>Títulos dos diapositivos</vt:lpstr>
      </vt:variant>
      <vt:variant>
        <vt:i4>106</vt:i4>
      </vt:variant>
    </vt:vector>
  </HeadingPairs>
  <TitlesOfParts>
    <vt:vector size="117" baseType="lpstr">
      <vt:lpstr>Arial</vt:lpstr>
      <vt:lpstr>Calibri</vt:lpstr>
      <vt:lpstr>Calibri Light</vt:lpstr>
      <vt:lpstr>Open Sans</vt:lpstr>
      <vt:lpstr>Open Sans Condensed</vt:lpstr>
      <vt:lpstr>Open Sans Light</vt:lpstr>
      <vt:lpstr>Open Sans Semibold</vt:lpstr>
      <vt:lpstr>Roboto</vt:lpstr>
      <vt:lpstr>Times New Roman</vt:lpstr>
      <vt:lpstr>Trebuchet MS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Mariana Pais</dc:creator>
  <cp:lastModifiedBy>Mariana Pais</cp:lastModifiedBy>
  <cp:revision>25</cp:revision>
  <dcterms:created xsi:type="dcterms:W3CDTF">2022-06-10T14:25:21Z</dcterms:created>
  <dcterms:modified xsi:type="dcterms:W3CDTF">2022-06-17T11:10:20Z</dcterms:modified>
</cp:coreProperties>
</file>